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60" r:id="rId4"/>
    <p:sldId id="262" r:id="rId5"/>
    <p:sldId id="258" r:id="rId6"/>
    <p:sldId id="266" r:id="rId7"/>
    <p:sldId id="263" r:id="rId8"/>
    <p:sldId id="265" r:id="rId9"/>
    <p:sldId id="272" r:id="rId10"/>
    <p:sldId id="268" r:id="rId11"/>
    <p:sldId id="270" r:id="rId12"/>
    <p:sldId id="271" r:id="rId13"/>
    <p:sldId id="261" r:id="rId14"/>
    <p:sldId id="259" r:id="rId15"/>
    <p:sldId id="264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8"/>
  </p:normalViewPr>
  <p:slideViewPr>
    <p:cSldViewPr snapToGrid="0" snapToObjects="1">
      <p:cViewPr varScale="1">
        <p:scale>
          <a:sx n="78" d="100"/>
          <a:sy n="78" d="100"/>
        </p:scale>
        <p:origin x="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C1388-ACFB-4FD5-891B-CE5D6FAF5DE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FCD1DF8-FAE4-4596-B73E-86396E110B6B}">
      <dgm:prSet/>
      <dgm:spPr/>
      <dgm:t>
        <a:bodyPr/>
        <a:lstStyle/>
        <a:p>
          <a:r>
            <a:rPr lang="en-US"/>
            <a:t>In </a:t>
          </a:r>
          <a:r>
            <a:rPr lang="en-US" i="1"/>
            <a:t>The Chrysalids</a:t>
          </a:r>
          <a:r>
            <a:rPr lang="en-US"/>
            <a:t>, John Wyndham presents a world in which people are fiercely suspicious of anyone who looks different from them. </a:t>
          </a:r>
        </a:p>
      </dgm:t>
    </dgm:pt>
    <dgm:pt modelId="{D1FCF9BF-FFEC-4A8D-BEB6-5C5EADB3AE88}" type="parTrans" cxnId="{1149D367-7F11-4A82-A3CA-B4125A61ACEA}">
      <dgm:prSet/>
      <dgm:spPr/>
      <dgm:t>
        <a:bodyPr/>
        <a:lstStyle/>
        <a:p>
          <a:endParaRPr lang="en-US"/>
        </a:p>
      </dgm:t>
    </dgm:pt>
    <dgm:pt modelId="{013AD268-3D98-47AE-B135-4CDDBDAA2AE3}" type="sibTrans" cxnId="{1149D367-7F11-4A82-A3CA-B4125A61ACEA}">
      <dgm:prSet/>
      <dgm:spPr/>
      <dgm:t>
        <a:bodyPr/>
        <a:lstStyle/>
        <a:p>
          <a:endParaRPr lang="en-US"/>
        </a:p>
      </dgm:t>
    </dgm:pt>
    <dgm:pt modelId="{6FE30B08-ADEC-414C-84B2-3635E3661AB1}">
      <dgm:prSet/>
      <dgm:spPr/>
      <dgm:t>
        <a:bodyPr/>
        <a:lstStyle/>
        <a:p>
          <a:r>
            <a:rPr lang="en-US"/>
            <a:t>Xenophobia = fear of the stranger</a:t>
          </a:r>
        </a:p>
      </dgm:t>
    </dgm:pt>
    <dgm:pt modelId="{8AEBCB89-5ED8-4D31-BDC3-DC35E6135280}" type="parTrans" cxnId="{1308099B-A045-4239-A12A-303D1E635C7D}">
      <dgm:prSet/>
      <dgm:spPr/>
      <dgm:t>
        <a:bodyPr/>
        <a:lstStyle/>
        <a:p>
          <a:endParaRPr lang="en-US"/>
        </a:p>
      </dgm:t>
    </dgm:pt>
    <dgm:pt modelId="{73E5F99B-F950-4888-9C94-8C0327648B6A}" type="sibTrans" cxnId="{1308099B-A045-4239-A12A-303D1E635C7D}">
      <dgm:prSet/>
      <dgm:spPr/>
      <dgm:t>
        <a:bodyPr/>
        <a:lstStyle/>
        <a:p>
          <a:endParaRPr lang="en-US"/>
        </a:p>
      </dgm:t>
    </dgm:pt>
    <dgm:pt modelId="{E0A618B3-BAFC-450F-ACAA-081F2A4E8BFE}">
      <dgm:prSet/>
      <dgm:spPr/>
      <dgm:t>
        <a:bodyPr/>
        <a:lstStyle/>
        <a:p>
          <a:r>
            <a:rPr lang="en-US"/>
            <a:t>(</a:t>
          </a:r>
          <a:r>
            <a:rPr lang="el-GR"/>
            <a:t>ξένος</a:t>
          </a:r>
          <a:r>
            <a:rPr lang="en-US"/>
            <a:t> </a:t>
          </a:r>
          <a:r>
            <a:rPr lang="en-US" i="1"/>
            <a:t>or xenos </a:t>
          </a:r>
          <a:r>
            <a:rPr lang="en-US"/>
            <a:t>= stranger and </a:t>
          </a:r>
          <a:r>
            <a:rPr lang="el-GR"/>
            <a:t>φόβος</a:t>
          </a:r>
          <a:r>
            <a:rPr lang="en-US"/>
            <a:t> or </a:t>
          </a:r>
          <a:r>
            <a:rPr lang="en-US" i="1"/>
            <a:t>phobos</a:t>
          </a:r>
          <a:r>
            <a:rPr lang="en-US"/>
            <a:t> = fear in Ancient Greek)</a:t>
          </a:r>
        </a:p>
      </dgm:t>
    </dgm:pt>
    <dgm:pt modelId="{4F4D1350-F27C-4E35-9831-2C8C9AB35563}" type="parTrans" cxnId="{1BCC0E34-E957-4EF6-97C6-899C3D0F812A}">
      <dgm:prSet/>
      <dgm:spPr/>
      <dgm:t>
        <a:bodyPr/>
        <a:lstStyle/>
        <a:p>
          <a:endParaRPr lang="en-US"/>
        </a:p>
      </dgm:t>
    </dgm:pt>
    <dgm:pt modelId="{5DF011A7-AA5B-4652-9A14-0A6AA793B722}" type="sibTrans" cxnId="{1BCC0E34-E957-4EF6-97C6-899C3D0F812A}">
      <dgm:prSet/>
      <dgm:spPr/>
      <dgm:t>
        <a:bodyPr/>
        <a:lstStyle/>
        <a:p>
          <a:endParaRPr lang="en-US"/>
        </a:p>
      </dgm:t>
    </dgm:pt>
    <dgm:pt modelId="{C699402E-CEDA-BC4B-BCDC-EC3DEB926130}" type="pres">
      <dgm:prSet presAssocID="{EA6C1388-ACFB-4FD5-891B-CE5D6FAF5DED}" presName="linear" presStyleCnt="0">
        <dgm:presLayoutVars>
          <dgm:animLvl val="lvl"/>
          <dgm:resizeHandles val="exact"/>
        </dgm:presLayoutVars>
      </dgm:prSet>
      <dgm:spPr/>
    </dgm:pt>
    <dgm:pt modelId="{0F05BA6B-E82B-344F-AE0F-39B1A3FFEA62}" type="pres">
      <dgm:prSet presAssocID="{5FCD1DF8-FAE4-4596-B73E-86396E110B6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393079E-37B4-CF4C-9372-407BD82129A9}" type="pres">
      <dgm:prSet presAssocID="{013AD268-3D98-47AE-B135-4CDDBDAA2AE3}" presName="spacer" presStyleCnt="0"/>
      <dgm:spPr/>
    </dgm:pt>
    <dgm:pt modelId="{48EBAF67-9EF2-3F43-A840-2253A8965E1B}" type="pres">
      <dgm:prSet presAssocID="{6FE30B08-ADEC-414C-84B2-3635E3661AB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ADD8331-1DF3-834E-A124-50A0E9899754}" type="pres">
      <dgm:prSet presAssocID="{73E5F99B-F950-4888-9C94-8C0327648B6A}" presName="spacer" presStyleCnt="0"/>
      <dgm:spPr/>
    </dgm:pt>
    <dgm:pt modelId="{8444691A-F564-204C-9B79-CA201DB65C3B}" type="pres">
      <dgm:prSet presAssocID="{E0A618B3-BAFC-450F-ACAA-081F2A4E8BF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BCC0E34-E957-4EF6-97C6-899C3D0F812A}" srcId="{EA6C1388-ACFB-4FD5-891B-CE5D6FAF5DED}" destId="{E0A618B3-BAFC-450F-ACAA-081F2A4E8BFE}" srcOrd="2" destOrd="0" parTransId="{4F4D1350-F27C-4E35-9831-2C8C9AB35563}" sibTransId="{5DF011A7-AA5B-4652-9A14-0A6AA793B722}"/>
    <dgm:cxn modelId="{58FB503B-B1A6-424C-B08F-27C537A85819}" type="presOf" srcId="{6FE30B08-ADEC-414C-84B2-3635E3661AB1}" destId="{48EBAF67-9EF2-3F43-A840-2253A8965E1B}" srcOrd="0" destOrd="0" presId="urn:microsoft.com/office/officeart/2005/8/layout/vList2"/>
    <dgm:cxn modelId="{BAF39166-9CBE-7548-9C05-F3567F3DB179}" type="presOf" srcId="{EA6C1388-ACFB-4FD5-891B-CE5D6FAF5DED}" destId="{C699402E-CEDA-BC4B-BCDC-EC3DEB926130}" srcOrd="0" destOrd="0" presId="urn:microsoft.com/office/officeart/2005/8/layout/vList2"/>
    <dgm:cxn modelId="{1149D367-7F11-4A82-A3CA-B4125A61ACEA}" srcId="{EA6C1388-ACFB-4FD5-891B-CE5D6FAF5DED}" destId="{5FCD1DF8-FAE4-4596-B73E-86396E110B6B}" srcOrd="0" destOrd="0" parTransId="{D1FCF9BF-FFEC-4A8D-BEB6-5C5EADB3AE88}" sibTransId="{013AD268-3D98-47AE-B135-4CDDBDAA2AE3}"/>
    <dgm:cxn modelId="{1308099B-A045-4239-A12A-303D1E635C7D}" srcId="{EA6C1388-ACFB-4FD5-891B-CE5D6FAF5DED}" destId="{6FE30B08-ADEC-414C-84B2-3635E3661AB1}" srcOrd="1" destOrd="0" parTransId="{8AEBCB89-5ED8-4D31-BDC3-DC35E6135280}" sibTransId="{73E5F99B-F950-4888-9C94-8C0327648B6A}"/>
    <dgm:cxn modelId="{76F7C09B-9F44-B240-8925-9382EFE9591B}" type="presOf" srcId="{5FCD1DF8-FAE4-4596-B73E-86396E110B6B}" destId="{0F05BA6B-E82B-344F-AE0F-39B1A3FFEA62}" srcOrd="0" destOrd="0" presId="urn:microsoft.com/office/officeart/2005/8/layout/vList2"/>
    <dgm:cxn modelId="{3DD859D4-D1E7-3645-A5B9-8DDA588FD9F6}" type="presOf" srcId="{E0A618B3-BAFC-450F-ACAA-081F2A4E8BFE}" destId="{8444691A-F564-204C-9B79-CA201DB65C3B}" srcOrd="0" destOrd="0" presId="urn:microsoft.com/office/officeart/2005/8/layout/vList2"/>
    <dgm:cxn modelId="{A52B1897-2519-2143-A94F-1FFEB6FEC340}" type="presParOf" srcId="{C699402E-CEDA-BC4B-BCDC-EC3DEB926130}" destId="{0F05BA6B-E82B-344F-AE0F-39B1A3FFEA62}" srcOrd="0" destOrd="0" presId="urn:microsoft.com/office/officeart/2005/8/layout/vList2"/>
    <dgm:cxn modelId="{8CB8A42D-EC60-C649-91CE-C7CE2EEDA84A}" type="presParOf" srcId="{C699402E-CEDA-BC4B-BCDC-EC3DEB926130}" destId="{0393079E-37B4-CF4C-9372-407BD82129A9}" srcOrd="1" destOrd="0" presId="urn:microsoft.com/office/officeart/2005/8/layout/vList2"/>
    <dgm:cxn modelId="{977F66B3-3522-A04A-895B-7F0412F5D574}" type="presParOf" srcId="{C699402E-CEDA-BC4B-BCDC-EC3DEB926130}" destId="{48EBAF67-9EF2-3F43-A840-2253A8965E1B}" srcOrd="2" destOrd="0" presId="urn:microsoft.com/office/officeart/2005/8/layout/vList2"/>
    <dgm:cxn modelId="{8054868C-FEA0-FF48-92AD-67E197A1D979}" type="presParOf" srcId="{C699402E-CEDA-BC4B-BCDC-EC3DEB926130}" destId="{8ADD8331-1DF3-834E-A124-50A0E9899754}" srcOrd="3" destOrd="0" presId="urn:microsoft.com/office/officeart/2005/8/layout/vList2"/>
    <dgm:cxn modelId="{67353AF5-1E09-5B41-8C86-9C7FB09E4FB5}" type="presParOf" srcId="{C699402E-CEDA-BC4B-BCDC-EC3DEB926130}" destId="{8444691A-F564-204C-9B79-CA201DB65C3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6EB6A7-0F4D-4CEC-A156-C99D39D90B9C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A4BECE1-E4A5-48D2-BA20-1FF8E14975B9}">
      <dgm:prSet/>
      <dgm:spPr/>
      <dgm:t>
        <a:bodyPr/>
        <a:lstStyle/>
        <a:p>
          <a:r>
            <a:rPr lang="en-US"/>
            <a:t>However, for many generations, people have argued that the races are inherently or genetically different in order to justify acts of racism.</a:t>
          </a:r>
        </a:p>
      </dgm:t>
    </dgm:pt>
    <dgm:pt modelId="{DC6991CE-0D49-45BC-B3F1-F12241C49E0B}" type="parTrans" cxnId="{6B834D39-9ABB-4D3A-A2FF-A7E42B26147D}">
      <dgm:prSet/>
      <dgm:spPr/>
      <dgm:t>
        <a:bodyPr/>
        <a:lstStyle/>
        <a:p>
          <a:endParaRPr lang="en-US"/>
        </a:p>
      </dgm:t>
    </dgm:pt>
    <dgm:pt modelId="{970B61AB-9F70-4592-B803-BEBCC3AA1B2D}" type="sibTrans" cxnId="{6B834D39-9ABB-4D3A-A2FF-A7E42B26147D}">
      <dgm:prSet/>
      <dgm:spPr/>
      <dgm:t>
        <a:bodyPr/>
        <a:lstStyle/>
        <a:p>
          <a:endParaRPr lang="en-US"/>
        </a:p>
      </dgm:t>
    </dgm:pt>
    <dgm:pt modelId="{3DCECAA5-47CA-4EF9-9BF6-DFD6F0BE5DE5}">
      <dgm:prSet/>
      <dgm:spPr/>
      <dgm:t>
        <a:bodyPr/>
        <a:lstStyle/>
        <a:p>
          <a:r>
            <a:rPr lang="en-US"/>
            <a:t>What are some examples of real-life racism?</a:t>
          </a:r>
        </a:p>
      </dgm:t>
    </dgm:pt>
    <dgm:pt modelId="{6E91E17F-C999-488A-B01D-7456AFE76932}" type="parTrans" cxnId="{BB75B202-562B-41E1-8D83-9A9747B4966D}">
      <dgm:prSet/>
      <dgm:spPr/>
      <dgm:t>
        <a:bodyPr/>
        <a:lstStyle/>
        <a:p>
          <a:endParaRPr lang="en-US"/>
        </a:p>
      </dgm:t>
    </dgm:pt>
    <dgm:pt modelId="{4810AE0C-1350-43EA-B014-EE60465D3F91}" type="sibTrans" cxnId="{BB75B202-562B-41E1-8D83-9A9747B4966D}">
      <dgm:prSet/>
      <dgm:spPr/>
      <dgm:t>
        <a:bodyPr/>
        <a:lstStyle/>
        <a:p>
          <a:endParaRPr lang="en-US"/>
        </a:p>
      </dgm:t>
    </dgm:pt>
    <dgm:pt modelId="{CED9F547-A4C9-EB4F-9232-322E7AB40E9C}" type="pres">
      <dgm:prSet presAssocID="{786EB6A7-0F4D-4CEC-A156-C99D39D90B9C}" presName="Name0" presStyleCnt="0">
        <dgm:presLayoutVars>
          <dgm:dir/>
          <dgm:animLvl val="lvl"/>
          <dgm:resizeHandles val="exact"/>
        </dgm:presLayoutVars>
      </dgm:prSet>
      <dgm:spPr/>
    </dgm:pt>
    <dgm:pt modelId="{62626601-0B0A-5846-9089-C386F1EFAB73}" type="pres">
      <dgm:prSet presAssocID="{3DCECAA5-47CA-4EF9-9BF6-DFD6F0BE5DE5}" presName="boxAndChildren" presStyleCnt="0"/>
      <dgm:spPr/>
    </dgm:pt>
    <dgm:pt modelId="{9A4A4622-74A0-CA47-9473-FAA0658803BF}" type="pres">
      <dgm:prSet presAssocID="{3DCECAA5-47CA-4EF9-9BF6-DFD6F0BE5DE5}" presName="parentTextBox" presStyleLbl="node1" presStyleIdx="0" presStyleCnt="2"/>
      <dgm:spPr/>
    </dgm:pt>
    <dgm:pt modelId="{CE86FB00-1BF3-8E41-B3C2-381A1EB114DC}" type="pres">
      <dgm:prSet presAssocID="{970B61AB-9F70-4592-B803-BEBCC3AA1B2D}" presName="sp" presStyleCnt="0"/>
      <dgm:spPr/>
    </dgm:pt>
    <dgm:pt modelId="{2FE78F71-FD7A-AC4E-98BD-F29531DED87A}" type="pres">
      <dgm:prSet presAssocID="{0A4BECE1-E4A5-48D2-BA20-1FF8E14975B9}" presName="arrowAndChildren" presStyleCnt="0"/>
      <dgm:spPr/>
    </dgm:pt>
    <dgm:pt modelId="{6F887953-384B-8C4B-8373-B221204B78BB}" type="pres">
      <dgm:prSet presAssocID="{0A4BECE1-E4A5-48D2-BA20-1FF8E14975B9}" presName="parentTextArrow" presStyleLbl="node1" presStyleIdx="1" presStyleCnt="2"/>
      <dgm:spPr/>
    </dgm:pt>
  </dgm:ptLst>
  <dgm:cxnLst>
    <dgm:cxn modelId="{BB75B202-562B-41E1-8D83-9A9747B4966D}" srcId="{786EB6A7-0F4D-4CEC-A156-C99D39D90B9C}" destId="{3DCECAA5-47CA-4EF9-9BF6-DFD6F0BE5DE5}" srcOrd="1" destOrd="0" parTransId="{6E91E17F-C999-488A-B01D-7456AFE76932}" sibTransId="{4810AE0C-1350-43EA-B014-EE60465D3F91}"/>
    <dgm:cxn modelId="{6B310226-5721-7F49-A92A-5B9CE19E5FAB}" type="presOf" srcId="{0A4BECE1-E4A5-48D2-BA20-1FF8E14975B9}" destId="{6F887953-384B-8C4B-8373-B221204B78BB}" srcOrd="0" destOrd="0" presId="urn:microsoft.com/office/officeart/2005/8/layout/process4"/>
    <dgm:cxn modelId="{6B834D39-9ABB-4D3A-A2FF-A7E42B26147D}" srcId="{786EB6A7-0F4D-4CEC-A156-C99D39D90B9C}" destId="{0A4BECE1-E4A5-48D2-BA20-1FF8E14975B9}" srcOrd="0" destOrd="0" parTransId="{DC6991CE-0D49-45BC-B3F1-F12241C49E0B}" sibTransId="{970B61AB-9F70-4592-B803-BEBCC3AA1B2D}"/>
    <dgm:cxn modelId="{1FC2D63D-ECF9-154E-8DE3-BD34F066A9B3}" type="presOf" srcId="{3DCECAA5-47CA-4EF9-9BF6-DFD6F0BE5DE5}" destId="{9A4A4622-74A0-CA47-9473-FAA0658803BF}" srcOrd="0" destOrd="0" presId="urn:microsoft.com/office/officeart/2005/8/layout/process4"/>
    <dgm:cxn modelId="{E0D2EA95-7999-8F45-B83A-05A547EA8D94}" type="presOf" srcId="{786EB6A7-0F4D-4CEC-A156-C99D39D90B9C}" destId="{CED9F547-A4C9-EB4F-9232-322E7AB40E9C}" srcOrd="0" destOrd="0" presId="urn:microsoft.com/office/officeart/2005/8/layout/process4"/>
    <dgm:cxn modelId="{F50C73E5-996C-1446-B26A-2D1FAC91BC60}" type="presParOf" srcId="{CED9F547-A4C9-EB4F-9232-322E7AB40E9C}" destId="{62626601-0B0A-5846-9089-C386F1EFAB73}" srcOrd="0" destOrd="0" presId="urn:microsoft.com/office/officeart/2005/8/layout/process4"/>
    <dgm:cxn modelId="{850EC998-FD90-504C-8A74-C988ABCBAC2F}" type="presParOf" srcId="{62626601-0B0A-5846-9089-C386F1EFAB73}" destId="{9A4A4622-74A0-CA47-9473-FAA0658803BF}" srcOrd="0" destOrd="0" presId="urn:microsoft.com/office/officeart/2005/8/layout/process4"/>
    <dgm:cxn modelId="{AB10E210-4B3C-8C45-B8E9-9071830DF20D}" type="presParOf" srcId="{CED9F547-A4C9-EB4F-9232-322E7AB40E9C}" destId="{CE86FB00-1BF3-8E41-B3C2-381A1EB114DC}" srcOrd="1" destOrd="0" presId="urn:microsoft.com/office/officeart/2005/8/layout/process4"/>
    <dgm:cxn modelId="{861ECA70-4EC0-0E46-8F38-0BA65625E163}" type="presParOf" srcId="{CED9F547-A4C9-EB4F-9232-322E7AB40E9C}" destId="{2FE78F71-FD7A-AC4E-98BD-F29531DED87A}" srcOrd="2" destOrd="0" presId="urn:microsoft.com/office/officeart/2005/8/layout/process4"/>
    <dgm:cxn modelId="{A00E9414-7010-5343-9513-A2B0E66D6E6B}" type="presParOf" srcId="{2FE78F71-FD7A-AC4E-98BD-F29531DED87A}" destId="{6F887953-384B-8C4B-8373-B221204B78B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AF6B92-661F-419A-B82F-99379BA9F35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14F90DE-ED9B-4FB5-81E5-8CB9CAE5984F}">
      <dgm:prSet/>
      <dgm:spPr/>
      <dgm:t>
        <a:bodyPr/>
        <a:lstStyle/>
        <a:p>
          <a:r>
            <a:rPr lang="en-US"/>
            <a:t>What similarities do you see between </a:t>
          </a:r>
          <a:r>
            <a:rPr lang="en-US" i="1"/>
            <a:t>The Chrysalids </a:t>
          </a:r>
          <a:r>
            <a:rPr lang="en-US"/>
            <a:t>and the real-world example of anti Semitism?</a:t>
          </a:r>
        </a:p>
      </dgm:t>
    </dgm:pt>
    <dgm:pt modelId="{3160616F-2F15-47C8-B472-D936A260CABE}" type="parTrans" cxnId="{506EE0FE-2413-406A-80EE-8D3088A8B292}">
      <dgm:prSet/>
      <dgm:spPr/>
      <dgm:t>
        <a:bodyPr/>
        <a:lstStyle/>
        <a:p>
          <a:endParaRPr lang="en-US"/>
        </a:p>
      </dgm:t>
    </dgm:pt>
    <dgm:pt modelId="{6128CA6C-9378-4FF7-9B6D-DC78E1188AC0}" type="sibTrans" cxnId="{506EE0FE-2413-406A-80EE-8D3088A8B292}">
      <dgm:prSet/>
      <dgm:spPr/>
      <dgm:t>
        <a:bodyPr/>
        <a:lstStyle/>
        <a:p>
          <a:endParaRPr lang="en-US"/>
        </a:p>
      </dgm:t>
    </dgm:pt>
    <dgm:pt modelId="{265D2236-47B8-4965-9318-FEA882F0F420}">
      <dgm:prSet/>
      <dgm:spPr/>
      <dgm:t>
        <a:bodyPr/>
        <a:lstStyle/>
        <a:p>
          <a:r>
            <a:rPr lang="en-US"/>
            <a:t>What differences do you see?</a:t>
          </a:r>
        </a:p>
      </dgm:t>
    </dgm:pt>
    <dgm:pt modelId="{779CAFED-8717-4FB3-AE02-04A8487F040C}" type="parTrans" cxnId="{644DE8D5-C1E2-4B31-980C-2954E6721379}">
      <dgm:prSet/>
      <dgm:spPr/>
      <dgm:t>
        <a:bodyPr/>
        <a:lstStyle/>
        <a:p>
          <a:endParaRPr lang="en-US"/>
        </a:p>
      </dgm:t>
    </dgm:pt>
    <dgm:pt modelId="{EA410306-4862-4709-A421-A0E31E6CE150}" type="sibTrans" cxnId="{644DE8D5-C1E2-4B31-980C-2954E6721379}">
      <dgm:prSet/>
      <dgm:spPr/>
      <dgm:t>
        <a:bodyPr/>
        <a:lstStyle/>
        <a:p>
          <a:endParaRPr lang="en-US"/>
        </a:p>
      </dgm:t>
    </dgm:pt>
    <dgm:pt modelId="{703C32E4-F85F-FF48-B687-A9CA2C6308EC}" type="pres">
      <dgm:prSet presAssocID="{F7AF6B92-661F-419A-B82F-99379BA9F352}" presName="linear" presStyleCnt="0">
        <dgm:presLayoutVars>
          <dgm:animLvl val="lvl"/>
          <dgm:resizeHandles val="exact"/>
        </dgm:presLayoutVars>
      </dgm:prSet>
      <dgm:spPr/>
    </dgm:pt>
    <dgm:pt modelId="{80E1B396-E9F6-394A-91FD-F34A9C9DE1C5}" type="pres">
      <dgm:prSet presAssocID="{E14F90DE-ED9B-4FB5-81E5-8CB9CAE5984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DC961FF-C5B4-6242-BF83-F84E84697672}" type="pres">
      <dgm:prSet presAssocID="{6128CA6C-9378-4FF7-9B6D-DC78E1188AC0}" presName="spacer" presStyleCnt="0"/>
      <dgm:spPr/>
    </dgm:pt>
    <dgm:pt modelId="{978CB2BE-0033-B044-8EE5-C49A39162DB7}" type="pres">
      <dgm:prSet presAssocID="{265D2236-47B8-4965-9318-FEA882F0F42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905B820-300A-C348-8B07-111CF9DF6621}" type="presOf" srcId="{F7AF6B92-661F-419A-B82F-99379BA9F352}" destId="{703C32E4-F85F-FF48-B687-A9CA2C6308EC}" srcOrd="0" destOrd="0" presId="urn:microsoft.com/office/officeart/2005/8/layout/vList2"/>
    <dgm:cxn modelId="{644DE8D5-C1E2-4B31-980C-2954E6721379}" srcId="{F7AF6B92-661F-419A-B82F-99379BA9F352}" destId="{265D2236-47B8-4965-9318-FEA882F0F420}" srcOrd="1" destOrd="0" parTransId="{779CAFED-8717-4FB3-AE02-04A8487F040C}" sibTransId="{EA410306-4862-4709-A421-A0E31E6CE150}"/>
    <dgm:cxn modelId="{C08586D8-B3FD-CB4F-8F75-F8C655507192}" type="presOf" srcId="{265D2236-47B8-4965-9318-FEA882F0F420}" destId="{978CB2BE-0033-B044-8EE5-C49A39162DB7}" srcOrd="0" destOrd="0" presId="urn:microsoft.com/office/officeart/2005/8/layout/vList2"/>
    <dgm:cxn modelId="{FA45DEEA-7BDC-1948-947C-ECA0ECFBB0DD}" type="presOf" srcId="{E14F90DE-ED9B-4FB5-81E5-8CB9CAE5984F}" destId="{80E1B396-E9F6-394A-91FD-F34A9C9DE1C5}" srcOrd="0" destOrd="0" presId="urn:microsoft.com/office/officeart/2005/8/layout/vList2"/>
    <dgm:cxn modelId="{506EE0FE-2413-406A-80EE-8D3088A8B292}" srcId="{F7AF6B92-661F-419A-B82F-99379BA9F352}" destId="{E14F90DE-ED9B-4FB5-81E5-8CB9CAE5984F}" srcOrd="0" destOrd="0" parTransId="{3160616F-2F15-47C8-B472-D936A260CABE}" sibTransId="{6128CA6C-9378-4FF7-9B6D-DC78E1188AC0}"/>
    <dgm:cxn modelId="{F27A0DA9-1BBA-304A-9463-4218203C30E0}" type="presParOf" srcId="{703C32E4-F85F-FF48-B687-A9CA2C6308EC}" destId="{80E1B396-E9F6-394A-91FD-F34A9C9DE1C5}" srcOrd="0" destOrd="0" presId="urn:microsoft.com/office/officeart/2005/8/layout/vList2"/>
    <dgm:cxn modelId="{9197132D-ED27-C648-BA15-F3BC567C8740}" type="presParOf" srcId="{703C32E4-F85F-FF48-B687-A9CA2C6308EC}" destId="{1DC961FF-C5B4-6242-BF83-F84E84697672}" srcOrd="1" destOrd="0" presId="urn:microsoft.com/office/officeart/2005/8/layout/vList2"/>
    <dgm:cxn modelId="{3D04C597-D8BE-3940-923E-E2390A738B12}" type="presParOf" srcId="{703C32E4-F85F-FF48-B687-A9CA2C6308EC}" destId="{978CB2BE-0033-B044-8EE5-C49A39162DB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0827AB-FC6A-4882-9E24-6AA9F88C58AC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6F23705-8E5A-45FB-A110-C5DD5CC0E18D}">
      <dgm:prSet/>
      <dgm:spPr/>
      <dgm:t>
        <a:bodyPr/>
        <a:lstStyle/>
        <a:p>
          <a:r>
            <a:rPr lang="en-US"/>
            <a:t>Segregation</a:t>
          </a:r>
        </a:p>
      </dgm:t>
    </dgm:pt>
    <dgm:pt modelId="{B2D15B1F-4429-4D59-9B41-B71F8B5E7FD3}" type="parTrans" cxnId="{A7A9B15E-4D9F-447F-A306-711ABF380DCE}">
      <dgm:prSet/>
      <dgm:spPr/>
      <dgm:t>
        <a:bodyPr/>
        <a:lstStyle/>
        <a:p>
          <a:endParaRPr lang="en-US"/>
        </a:p>
      </dgm:t>
    </dgm:pt>
    <dgm:pt modelId="{D5E8769C-FC7B-44AB-B44A-78B08CC00B6A}" type="sibTrans" cxnId="{A7A9B15E-4D9F-447F-A306-711ABF380DCE}">
      <dgm:prSet/>
      <dgm:spPr/>
      <dgm:t>
        <a:bodyPr/>
        <a:lstStyle/>
        <a:p>
          <a:endParaRPr lang="en-US"/>
        </a:p>
      </dgm:t>
    </dgm:pt>
    <dgm:pt modelId="{D77D6F65-90AA-4899-B5DB-BFFA6D3D517C}">
      <dgm:prSet/>
      <dgm:spPr/>
      <dgm:t>
        <a:bodyPr/>
        <a:lstStyle/>
        <a:p>
          <a:r>
            <a:rPr lang="en-US"/>
            <a:t>Civil Rights movement</a:t>
          </a:r>
        </a:p>
      </dgm:t>
    </dgm:pt>
    <dgm:pt modelId="{D8F6CB2F-5652-481D-B842-0ACBFA2B3BCC}" type="parTrans" cxnId="{DBAFAAE0-E2E4-43FE-94B2-B388D2863962}">
      <dgm:prSet/>
      <dgm:spPr/>
      <dgm:t>
        <a:bodyPr/>
        <a:lstStyle/>
        <a:p>
          <a:endParaRPr lang="en-US"/>
        </a:p>
      </dgm:t>
    </dgm:pt>
    <dgm:pt modelId="{1F8A49A7-04E3-4011-A516-0ACE04DCA656}" type="sibTrans" cxnId="{DBAFAAE0-E2E4-43FE-94B2-B388D2863962}">
      <dgm:prSet/>
      <dgm:spPr/>
      <dgm:t>
        <a:bodyPr/>
        <a:lstStyle/>
        <a:p>
          <a:endParaRPr lang="en-US"/>
        </a:p>
      </dgm:t>
    </dgm:pt>
    <dgm:pt modelId="{41385ACF-0F8E-403C-B6F3-033C975D0FFD}">
      <dgm:prSet/>
      <dgm:spPr/>
      <dgm:t>
        <a:bodyPr/>
        <a:lstStyle/>
        <a:p>
          <a:r>
            <a:rPr lang="en-US"/>
            <a:t>Voting Rights Act</a:t>
          </a:r>
        </a:p>
      </dgm:t>
    </dgm:pt>
    <dgm:pt modelId="{9928A530-627E-4594-BCED-B84ACE3AAA7A}" type="parTrans" cxnId="{F2C3F91E-60D2-425C-AC27-FE5BA3EA1E38}">
      <dgm:prSet/>
      <dgm:spPr/>
      <dgm:t>
        <a:bodyPr/>
        <a:lstStyle/>
        <a:p>
          <a:endParaRPr lang="en-US"/>
        </a:p>
      </dgm:t>
    </dgm:pt>
    <dgm:pt modelId="{E5ABF709-B16E-4EC0-A1CB-AC95F071BD3C}" type="sibTrans" cxnId="{F2C3F91E-60D2-425C-AC27-FE5BA3EA1E38}">
      <dgm:prSet/>
      <dgm:spPr/>
      <dgm:t>
        <a:bodyPr/>
        <a:lstStyle/>
        <a:p>
          <a:endParaRPr lang="en-US"/>
        </a:p>
      </dgm:t>
    </dgm:pt>
    <dgm:pt modelId="{31EC3DB8-1864-4EE1-8102-CF2E859D188F}">
      <dgm:prSet/>
      <dgm:spPr/>
      <dgm:t>
        <a:bodyPr/>
        <a:lstStyle/>
        <a:p>
          <a:r>
            <a:rPr lang="en-US"/>
            <a:t>Police brutality and Black Lives Matter</a:t>
          </a:r>
        </a:p>
      </dgm:t>
    </dgm:pt>
    <dgm:pt modelId="{605083C4-DECB-4E86-9170-C8EEF8A920F5}" type="parTrans" cxnId="{825E2FE6-7D8F-4A48-8E74-09ADDF5732E9}">
      <dgm:prSet/>
      <dgm:spPr/>
      <dgm:t>
        <a:bodyPr/>
        <a:lstStyle/>
        <a:p>
          <a:endParaRPr lang="en-US"/>
        </a:p>
      </dgm:t>
    </dgm:pt>
    <dgm:pt modelId="{02F94B5F-B3DE-451F-9E6C-26DB74031938}" type="sibTrans" cxnId="{825E2FE6-7D8F-4A48-8E74-09ADDF5732E9}">
      <dgm:prSet/>
      <dgm:spPr/>
      <dgm:t>
        <a:bodyPr/>
        <a:lstStyle/>
        <a:p>
          <a:endParaRPr lang="en-US"/>
        </a:p>
      </dgm:t>
    </dgm:pt>
    <dgm:pt modelId="{3C885471-C823-F647-A40D-6C47EA676743}" type="pres">
      <dgm:prSet presAssocID="{1A0827AB-FC6A-4882-9E24-6AA9F88C58AC}" presName="matrix" presStyleCnt="0">
        <dgm:presLayoutVars>
          <dgm:chMax val="1"/>
          <dgm:dir/>
          <dgm:resizeHandles val="exact"/>
        </dgm:presLayoutVars>
      </dgm:prSet>
      <dgm:spPr/>
    </dgm:pt>
    <dgm:pt modelId="{F8D7D8FD-C95E-FD45-9C99-D77A79EEEB3B}" type="pres">
      <dgm:prSet presAssocID="{1A0827AB-FC6A-4882-9E24-6AA9F88C58AC}" presName="diamond" presStyleLbl="bgShp" presStyleIdx="0" presStyleCnt="1"/>
      <dgm:spPr/>
    </dgm:pt>
    <dgm:pt modelId="{2E4070D4-9829-8C45-A433-CEA7390438E5}" type="pres">
      <dgm:prSet presAssocID="{1A0827AB-FC6A-4882-9E24-6AA9F88C58A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1E6FE21-FB0C-5F48-B396-280A489BA2AA}" type="pres">
      <dgm:prSet presAssocID="{1A0827AB-FC6A-4882-9E24-6AA9F88C58A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317BD07-A480-974A-B1EE-33A65FE2E6D3}" type="pres">
      <dgm:prSet presAssocID="{1A0827AB-FC6A-4882-9E24-6AA9F88C58A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C59E6A1-1A95-374D-9B22-12320BD60AA4}" type="pres">
      <dgm:prSet presAssocID="{1A0827AB-FC6A-4882-9E24-6AA9F88C58A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2C3F91E-60D2-425C-AC27-FE5BA3EA1E38}" srcId="{1A0827AB-FC6A-4882-9E24-6AA9F88C58AC}" destId="{41385ACF-0F8E-403C-B6F3-033C975D0FFD}" srcOrd="2" destOrd="0" parTransId="{9928A530-627E-4594-BCED-B84ACE3AAA7A}" sibTransId="{E5ABF709-B16E-4EC0-A1CB-AC95F071BD3C}"/>
    <dgm:cxn modelId="{A7A9B15E-4D9F-447F-A306-711ABF380DCE}" srcId="{1A0827AB-FC6A-4882-9E24-6AA9F88C58AC}" destId="{96F23705-8E5A-45FB-A110-C5DD5CC0E18D}" srcOrd="0" destOrd="0" parTransId="{B2D15B1F-4429-4D59-9B41-B71F8B5E7FD3}" sibTransId="{D5E8769C-FC7B-44AB-B44A-78B08CC00B6A}"/>
    <dgm:cxn modelId="{94369967-C128-DB42-809C-74E716631550}" type="presOf" srcId="{D77D6F65-90AA-4899-B5DB-BFFA6D3D517C}" destId="{E1E6FE21-FB0C-5F48-B396-280A489BA2AA}" srcOrd="0" destOrd="0" presId="urn:microsoft.com/office/officeart/2005/8/layout/matrix3"/>
    <dgm:cxn modelId="{98D2C2A3-7ADB-1C41-99E5-23DFCA305490}" type="presOf" srcId="{31EC3DB8-1864-4EE1-8102-CF2E859D188F}" destId="{1C59E6A1-1A95-374D-9B22-12320BD60AA4}" srcOrd="0" destOrd="0" presId="urn:microsoft.com/office/officeart/2005/8/layout/matrix3"/>
    <dgm:cxn modelId="{812F8BD4-8B98-EC45-9619-940C3DD06721}" type="presOf" srcId="{1A0827AB-FC6A-4882-9E24-6AA9F88C58AC}" destId="{3C885471-C823-F647-A40D-6C47EA676743}" srcOrd="0" destOrd="0" presId="urn:microsoft.com/office/officeart/2005/8/layout/matrix3"/>
    <dgm:cxn modelId="{7350AADF-AD1B-0745-B40B-289A42132B2B}" type="presOf" srcId="{96F23705-8E5A-45FB-A110-C5DD5CC0E18D}" destId="{2E4070D4-9829-8C45-A433-CEA7390438E5}" srcOrd="0" destOrd="0" presId="urn:microsoft.com/office/officeart/2005/8/layout/matrix3"/>
    <dgm:cxn modelId="{DBAFAAE0-E2E4-43FE-94B2-B388D2863962}" srcId="{1A0827AB-FC6A-4882-9E24-6AA9F88C58AC}" destId="{D77D6F65-90AA-4899-B5DB-BFFA6D3D517C}" srcOrd="1" destOrd="0" parTransId="{D8F6CB2F-5652-481D-B842-0ACBFA2B3BCC}" sibTransId="{1F8A49A7-04E3-4011-A516-0ACE04DCA656}"/>
    <dgm:cxn modelId="{825E2FE6-7D8F-4A48-8E74-09ADDF5732E9}" srcId="{1A0827AB-FC6A-4882-9E24-6AA9F88C58AC}" destId="{31EC3DB8-1864-4EE1-8102-CF2E859D188F}" srcOrd="3" destOrd="0" parTransId="{605083C4-DECB-4E86-9170-C8EEF8A920F5}" sibTransId="{02F94B5F-B3DE-451F-9E6C-26DB74031938}"/>
    <dgm:cxn modelId="{A41E12EE-5DE9-034E-AAF7-052A0BBE2ADD}" type="presOf" srcId="{41385ACF-0F8E-403C-B6F3-033C975D0FFD}" destId="{0317BD07-A480-974A-B1EE-33A65FE2E6D3}" srcOrd="0" destOrd="0" presId="urn:microsoft.com/office/officeart/2005/8/layout/matrix3"/>
    <dgm:cxn modelId="{7EB1C69F-67F0-7B47-8979-4429CB156927}" type="presParOf" srcId="{3C885471-C823-F647-A40D-6C47EA676743}" destId="{F8D7D8FD-C95E-FD45-9C99-D77A79EEEB3B}" srcOrd="0" destOrd="0" presId="urn:microsoft.com/office/officeart/2005/8/layout/matrix3"/>
    <dgm:cxn modelId="{D6A88826-3F6F-8746-A613-16EEC358044F}" type="presParOf" srcId="{3C885471-C823-F647-A40D-6C47EA676743}" destId="{2E4070D4-9829-8C45-A433-CEA7390438E5}" srcOrd="1" destOrd="0" presId="urn:microsoft.com/office/officeart/2005/8/layout/matrix3"/>
    <dgm:cxn modelId="{8A40D069-B6CD-6A43-BDD6-186FB2572195}" type="presParOf" srcId="{3C885471-C823-F647-A40D-6C47EA676743}" destId="{E1E6FE21-FB0C-5F48-B396-280A489BA2AA}" srcOrd="2" destOrd="0" presId="urn:microsoft.com/office/officeart/2005/8/layout/matrix3"/>
    <dgm:cxn modelId="{F06C0A46-4DFC-594D-B13D-3B012C58984F}" type="presParOf" srcId="{3C885471-C823-F647-A40D-6C47EA676743}" destId="{0317BD07-A480-974A-B1EE-33A65FE2E6D3}" srcOrd="3" destOrd="0" presId="urn:microsoft.com/office/officeart/2005/8/layout/matrix3"/>
    <dgm:cxn modelId="{97F761BF-AB16-F244-A05D-BE365F60B16B}" type="presParOf" srcId="{3C885471-C823-F647-A40D-6C47EA676743}" destId="{1C59E6A1-1A95-374D-9B22-12320BD60AA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19F832-2B6F-4492-BF38-29AED29A38C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FDCD4B7-1C91-46DA-8FF1-32997A3E71DA}">
      <dgm:prSet/>
      <dgm:spPr/>
      <dgm:t>
        <a:bodyPr/>
        <a:lstStyle/>
        <a:p>
          <a:r>
            <a:rPr lang="en-US"/>
            <a:t>The people of Waknuk, and many real-life racists, associate outer appearance with morality. </a:t>
          </a:r>
        </a:p>
      </dgm:t>
    </dgm:pt>
    <dgm:pt modelId="{15EC4903-395C-4C7F-8F36-108AAB6BE0EF}" type="parTrans" cxnId="{29C1C149-4F51-48A5-8AE0-AFAD98A92858}">
      <dgm:prSet/>
      <dgm:spPr/>
      <dgm:t>
        <a:bodyPr/>
        <a:lstStyle/>
        <a:p>
          <a:endParaRPr lang="en-US"/>
        </a:p>
      </dgm:t>
    </dgm:pt>
    <dgm:pt modelId="{6908D586-D612-417E-822C-B77BB36BB1C9}" type="sibTrans" cxnId="{29C1C149-4F51-48A5-8AE0-AFAD98A92858}">
      <dgm:prSet/>
      <dgm:spPr/>
      <dgm:t>
        <a:bodyPr/>
        <a:lstStyle/>
        <a:p>
          <a:endParaRPr lang="en-US"/>
        </a:p>
      </dgm:t>
    </dgm:pt>
    <dgm:pt modelId="{6D35AD05-1F61-44FD-8553-4840ABB01654}">
      <dgm:prSet/>
      <dgm:spPr/>
      <dgm:t>
        <a:bodyPr/>
        <a:lstStyle/>
        <a:p>
          <a:r>
            <a:rPr lang="en-US"/>
            <a:t>Those who look a certain way (in the True Image, white skin) are considered pure and moral.</a:t>
          </a:r>
        </a:p>
      </dgm:t>
    </dgm:pt>
    <dgm:pt modelId="{B0B86D96-4E98-421C-B261-35AAC29A26EE}" type="parTrans" cxnId="{5AAA6337-A8B0-417F-B34F-920EDE1B9CA1}">
      <dgm:prSet/>
      <dgm:spPr/>
      <dgm:t>
        <a:bodyPr/>
        <a:lstStyle/>
        <a:p>
          <a:endParaRPr lang="en-US"/>
        </a:p>
      </dgm:t>
    </dgm:pt>
    <dgm:pt modelId="{5198642C-05F6-4D72-86D5-2143A22E3E92}" type="sibTrans" cxnId="{5AAA6337-A8B0-417F-B34F-920EDE1B9CA1}">
      <dgm:prSet/>
      <dgm:spPr/>
      <dgm:t>
        <a:bodyPr/>
        <a:lstStyle/>
        <a:p>
          <a:endParaRPr lang="en-US"/>
        </a:p>
      </dgm:t>
    </dgm:pt>
    <dgm:pt modelId="{53FC8709-AC53-44EB-A436-05F163D42347}">
      <dgm:prSet/>
      <dgm:spPr/>
      <dgm:t>
        <a:bodyPr/>
        <a:lstStyle/>
        <a:p>
          <a:r>
            <a:rPr lang="en-US"/>
            <a:t>Those who do not fit the model are considered impure, immoral, sub-human, and monstrous.</a:t>
          </a:r>
        </a:p>
      </dgm:t>
    </dgm:pt>
    <dgm:pt modelId="{4045E31C-A3FE-4A83-94E3-4F55DAA67D24}" type="parTrans" cxnId="{30E2C6F2-F29D-46A5-9B29-5EEE2CA28976}">
      <dgm:prSet/>
      <dgm:spPr/>
      <dgm:t>
        <a:bodyPr/>
        <a:lstStyle/>
        <a:p>
          <a:endParaRPr lang="en-US"/>
        </a:p>
      </dgm:t>
    </dgm:pt>
    <dgm:pt modelId="{3B34FB25-5D9E-4E01-9D5B-26BE3ED17D12}" type="sibTrans" cxnId="{30E2C6F2-F29D-46A5-9B29-5EEE2CA28976}">
      <dgm:prSet/>
      <dgm:spPr/>
      <dgm:t>
        <a:bodyPr/>
        <a:lstStyle/>
        <a:p>
          <a:endParaRPr lang="en-US"/>
        </a:p>
      </dgm:t>
    </dgm:pt>
    <dgm:pt modelId="{E6A661F6-9421-D443-8B71-B7CA47A30AA7}" type="pres">
      <dgm:prSet presAssocID="{8A19F832-2B6F-4492-BF38-29AED29A38C8}" presName="linear" presStyleCnt="0">
        <dgm:presLayoutVars>
          <dgm:animLvl val="lvl"/>
          <dgm:resizeHandles val="exact"/>
        </dgm:presLayoutVars>
      </dgm:prSet>
      <dgm:spPr/>
    </dgm:pt>
    <dgm:pt modelId="{5D70834B-0E55-5140-9353-BE18BB4B4C74}" type="pres">
      <dgm:prSet presAssocID="{0FDCD4B7-1C91-46DA-8FF1-32997A3E71D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1CC43E8-9236-3448-B2D4-1D5C41D53F9E}" type="pres">
      <dgm:prSet presAssocID="{6908D586-D612-417E-822C-B77BB36BB1C9}" presName="spacer" presStyleCnt="0"/>
      <dgm:spPr/>
    </dgm:pt>
    <dgm:pt modelId="{04D00CD6-13A4-D340-A82F-0169806CC599}" type="pres">
      <dgm:prSet presAssocID="{6D35AD05-1F61-44FD-8553-4840ABB016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37927CD-48D9-8048-94D3-07DC27A20FBB}" type="pres">
      <dgm:prSet presAssocID="{5198642C-05F6-4D72-86D5-2143A22E3E92}" presName="spacer" presStyleCnt="0"/>
      <dgm:spPr/>
    </dgm:pt>
    <dgm:pt modelId="{CB3C8C3C-CFED-7941-8B10-E9578469ACB0}" type="pres">
      <dgm:prSet presAssocID="{53FC8709-AC53-44EB-A436-05F163D4234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1EB5927-F58A-984E-824B-8C22EA7467F8}" type="presOf" srcId="{6D35AD05-1F61-44FD-8553-4840ABB01654}" destId="{04D00CD6-13A4-D340-A82F-0169806CC599}" srcOrd="0" destOrd="0" presId="urn:microsoft.com/office/officeart/2005/8/layout/vList2"/>
    <dgm:cxn modelId="{5AAA6337-A8B0-417F-B34F-920EDE1B9CA1}" srcId="{8A19F832-2B6F-4492-BF38-29AED29A38C8}" destId="{6D35AD05-1F61-44FD-8553-4840ABB01654}" srcOrd="1" destOrd="0" parTransId="{B0B86D96-4E98-421C-B261-35AAC29A26EE}" sibTransId="{5198642C-05F6-4D72-86D5-2143A22E3E92}"/>
    <dgm:cxn modelId="{28155F41-01D4-FF42-AF44-4DB2F438340C}" type="presOf" srcId="{53FC8709-AC53-44EB-A436-05F163D42347}" destId="{CB3C8C3C-CFED-7941-8B10-E9578469ACB0}" srcOrd="0" destOrd="0" presId="urn:microsoft.com/office/officeart/2005/8/layout/vList2"/>
    <dgm:cxn modelId="{29C1C149-4F51-48A5-8AE0-AFAD98A92858}" srcId="{8A19F832-2B6F-4492-BF38-29AED29A38C8}" destId="{0FDCD4B7-1C91-46DA-8FF1-32997A3E71DA}" srcOrd="0" destOrd="0" parTransId="{15EC4903-395C-4C7F-8F36-108AAB6BE0EF}" sibTransId="{6908D586-D612-417E-822C-B77BB36BB1C9}"/>
    <dgm:cxn modelId="{F96AE175-8885-6948-AA59-DFDF8BD3FDA8}" type="presOf" srcId="{8A19F832-2B6F-4492-BF38-29AED29A38C8}" destId="{E6A661F6-9421-D443-8B71-B7CA47A30AA7}" srcOrd="0" destOrd="0" presId="urn:microsoft.com/office/officeart/2005/8/layout/vList2"/>
    <dgm:cxn modelId="{FE82D5DE-E837-8B4A-B7F9-E86135BDBBEA}" type="presOf" srcId="{0FDCD4B7-1C91-46DA-8FF1-32997A3E71DA}" destId="{5D70834B-0E55-5140-9353-BE18BB4B4C74}" srcOrd="0" destOrd="0" presId="urn:microsoft.com/office/officeart/2005/8/layout/vList2"/>
    <dgm:cxn modelId="{30E2C6F2-F29D-46A5-9B29-5EEE2CA28976}" srcId="{8A19F832-2B6F-4492-BF38-29AED29A38C8}" destId="{53FC8709-AC53-44EB-A436-05F163D42347}" srcOrd="2" destOrd="0" parTransId="{4045E31C-A3FE-4A83-94E3-4F55DAA67D24}" sibTransId="{3B34FB25-5D9E-4E01-9D5B-26BE3ED17D12}"/>
    <dgm:cxn modelId="{3ED6191F-0ECC-9442-A249-1EBB8A11351F}" type="presParOf" srcId="{E6A661F6-9421-D443-8B71-B7CA47A30AA7}" destId="{5D70834B-0E55-5140-9353-BE18BB4B4C74}" srcOrd="0" destOrd="0" presId="urn:microsoft.com/office/officeart/2005/8/layout/vList2"/>
    <dgm:cxn modelId="{8086495B-4CF0-0949-A339-0EAA805B920D}" type="presParOf" srcId="{E6A661F6-9421-D443-8B71-B7CA47A30AA7}" destId="{11CC43E8-9236-3448-B2D4-1D5C41D53F9E}" srcOrd="1" destOrd="0" presId="urn:microsoft.com/office/officeart/2005/8/layout/vList2"/>
    <dgm:cxn modelId="{C01D154C-652B-EB4E-AA20-4EE8FC816681}" type="presParOf" srcId="{E6A661F6-9421-D443-8B71-B7CA47A30AA7}" destId="{04D00CD6-13A4-D340-A82F-0169806CC599}" srcOrd="2" destOrd="0" presId="urn:microsoft.com/office/officeart/2005/8/layout/vList2"/>
    <dgm:cxn modelId="{90262399-7621-274E-B67A-FB844F71207F}" type="presParOf" srcId="{E6A661F6-9421-D443-8B71-B7CA47A30AA7}" destId="{E37927CD-48D9-8048-94D3-07DC27A20FBB}" srcOrd="3" destOrd="0" presId="urn:microsoft.com/office/officeart/2005/8/layout/vList2"/>
    <dgm:cxn modelId="{6DEE6787-7BC9-5142-8826-B6A4A8562BF3}" type="presParOf" srcId="{E6A661F6-9421-D443-8B71-B7CA47A30AA7}" destId="{CB3C8C3C-CFED-7941-8B10-E9578469ACB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8DE55-662B-488C-85D1-E9C7355F2F7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2DCA321-F6DD-4E02-A84B-D884A0AEA0F8}">
      <dgm:prSet/>
      <dgm:spPr/>
      <dgm:t>
        <a:bodyPr/>
        <a:lstStyle/>
        <a:p>
          <a:r>
            <a:rPr lang="en-US" i="1"/>
            <a:t>The Chrysalids</a:t>
          </a:r>
          <a:r>
            <a:rPr lang="en-US"/>
            <a:t> challenges us to consider what makes us moral and how we learn our morality.</a:t>
          </a:r>
        </a:p>
      </dgm:t>
    </dgm:pt>
    <dgm:pt modelId="{C717CEFB-3C5C-4C19-B10C-AA66A7FE6811}" type="parTrans" cxnId="{083CBEF0-2707-4053-A295-EB0105A0E576}">
      <dgm:prSet/>
      <dgm:spPr/>
      <dgm:t>
        <a:bodyPr/>
        <a:lstStyle/>
        <a:p>
          <a:endParaRPr lang="en-US"/>
        </a:p>
      </dgm:t>
    </dgm:pt>
    <dgm:pt modelId="{C565E1D7-2C31-4667-A6D3-8E911BC9B1BD}" type="sibTrans" cxnId="{083CBEF0-2707-4053-A295-EB0105A0E576}">
      <dgm:prSet/>
      <dgm:spPr/>
      <dgm:t>
        <a:bodyPr/>
        <a:lstStyle/>
        <a:p>
          <a:endParaRPr lang="en-US"/>
        </a:p>
      </dgm:t>
    </dgm:pt>
    <dgm:pt modelId="{77DAB0E7-9448-4E3A-A912-A2C9CD7E2049}">
      <dgm:prSet/>
      <dgm:spPr/>
      <dgm:t>
        <a:bodyPr/>
        <a:lstStyle/>
        <a:p>
          <a:r>
            <a:rPr lang="en-US"/>
            <a:t>What does it mean to be a moral person?</a:t>
          </a:r>
        </a:p>
      </dgm:t>
    </dgm:pt>
    <dgm:pt modelId="{BA73C672-4487-4F76-A8B9-84B84E43A1A2}" type="parTrans" cxnId="{36BD93ED-EBC2-4B22-BAC8-F97600FA73A8}">
      <dgm:prSet/>
      <dgm:spPr/>
      <dgm:t>
        <a:bodyPr/>
        <a:lstStyle/>
        <a:p>
          <a:endParaRPr lang="en-US"/>
        </a:p>
      </dgm:t>
    </dgm:pt>
    <dgm:pt modelId="{41E776EA-3FD3-4FA4-B094-59B0AE498C35}" type="sibTrans" cxnId="{36BD93ED-EBC2-4B22-BAC8-F97600FA73A8}">
      <dgm:prSet/>
      <dgm:spPr/>
      <dgm:t>
        <a:bodyPr/>
        <a:lstStyle/>
        <a:p>
          <a:endParaRPr lang="en-US"/>
        </a:p>
      </dgm:t>
    </dgm:pt>
    <dgm:pt modelId="{E460332B-F7DA-40C3-9ADB-2D57AE824EFB}">
      <dgm:prSet/>
      <dgm:spPr/>
      <dgm:t>
        <a:bodyPr/>
        <a:lstStyle/>
        <a:p>
          <a:r>
            <a:rPr lang="en-US"/>
            <a:t>Who are some characters that appear “impure” on the outside, but show that they are good people?</a:t>
          </a:r>
        </a:p>
      </dgm:t>
    </dgm:pt>
    <dgm:pt modelId="{2A5F759C-476A-474B-AC4C-7DEF5A79BB3C}" type="parTrans" cxnId="{47897B26-6B7F-4FF0-A261-A926F5A8943C}">
      <dgm:prSet/>
      <dgm:spPr/>
      <dgm:t>
        <a:bodyPr/>
        <a:lstStyle/>
        <a:p>
          <a:endParaRPr lang="en-US"/>
        </a:p>
      </dgm:t>
    </dgm:pt>
    <dgm:pt modelId="{E081EEB3-AF09-4943-BBF2-16A0E4A5F742}" type="sibTrans" cxnId="{47897B26-6B7F-4FF0-A261-A926F5A8943C}">
      <dgm:prSet/>
      <dgm:spPr/>
      <dgm:t>
        <a:bodyPr/>
        <a:lstStyle/>
        <a:p>
          <a:endParaRPr lang="en-US"/>
        </a:p>
      </dgm:t>
    </dgm:pt>
    <dgm:pt modelId="{D2A26EC5-B437-4535-BD05-FD594797E357}">
      <dgm:prSet/>
      <dgm:spPr/>
      <dgm:t>
        <a:bodyPr/>
        <a:lstStyle/>
        <a:p>
          <a:r>
            <a:rPr lang="en-US"/>
            <a:t>Who are some characters that appear “pure” but do not act like good people?</a:t>
          </a:r>
        </a:p>
      </dgm:t>
    </dgm:pt>
    <dgm:pt modelId="{67CA3A63-DEFA-48E1-A024-C63D17CEF608}" type="parTrans" cxnId="{5B7CAA82-8A44-4974-9E9E-8EA5EA335854}">
      <dgm:prSet/>
      <dgm:spPr/>
      <dgm:t>
        <a:bodyPr/>
        <a:lstStyle/>
        <a:p>
          <a:endParaRPr lang="en-US"/>
        </a:p>
      </dgm:t>
    </dgm:pt>
    <dgm:pt modelId="{44B2FFAF-255C-476B-9FBB-6E90528FCD18}" type="sibTrans" cxnId="{5B7CAA82-8A44-4974-9E9E-8EA5EA335854}">
      <dgm:prSet/>
      <dgm:spPr/>
      <dgm:t>
        <a:bodyPr/>
        <a:lstStyle/>
        <a:p>
          <a:endParaRPr lang="en-US"/>
        </a:p>
      </dgm:t>
    </dgm:pt>
    <dgm:pt modelId="{BB26AF5C-366E-9247-8571-CB2C9C52851A}" type="pres">
      <dgm:prSet presAssocID="{10E8DE55-662B-488C-85D1-E9C7355F2F72}" presName="linear" presStyleCnt="0">
        <dgm:presLayoutVars>
          <dgm:animLvl val="lvl"/>
          <dgm:resizeHandles val="exact"/>
        </dgm:presLayoutVars>
      </dgm:prSet>
      <dgm:spPr/>
    </dgm:pt>
    <dgm:pt modelId="{F7440CF2-2F5F-B141-8DCE-EE7C52DE8650}" type="pres">
      <dgm:prSet presAssocID="{12DCA321-F6DD-4E02-A84B-D884A0AEA0F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2F2A95E-6596-5B42-B7EF-20B21BB4B945}" type="pres">
      <dgm:prSet presAssocID="{C565E1D7-2C31-4667-A6D3-8E911BC9B1BD}" presName="spacer" presStyleCnt="0"/>
      <dgm:spPr/>
    </dgm:pt>
    <dgm:pt modelId="{6733DCF0-5DAF-FF48-A58F-53D6E18D93BC}" type="pres">
      <dgm:prSet presAssocID="{77DAB0E7-9448-4E3A-A912-A2C9CD7E204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F94274F-9B0C-F440-A13C-EC926EB5EC5D}" type="pres">
      <dgm:prSet presAssocID="{41E776EA-3FD3-4FA4-B094-59B0AE498C35}" presName="spacer" presStyleCnt="0"/>
      <dgm:spPr/>
    </dgm:pt>
    <dgm:pt modelId="{F9D0C038-A572-F542-B501-8C504888C599}" type="pres">
      <dgm:prSet presAssocID="{E460332B-F7DA-40C3-9ADB-2D57AE824EF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057EA96-7939-A449-AD6A-5EBF758B541E}" type="pres">
      <dgm:prSet presAssocID="{E081EEB3-AF09-4943-BBF2-16A0E4A5F742}" presName="spacer" presStyleCnt="0"/>
      <dgm:spPr/>
    </dgm:pt>
    <dgm:pt modelId="{563A4B9C-E244-FC49-8E77-650437FBD65D}" type="pres">
      <dgm:prSet presAssocID="{D2A26EC5-B437-4535-BD05-FD594797E35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7897B26-6B7F-4FF0-A261-A926F5A8943C}" srcId="{10E8DE55-662B-488C-85D1-E9C7355F2F72}" destId="{E460332B-F7DA-40C3-9ADB-2D57AE824EFB}" srcOrd="2" destOrd="0" parTransId="{2A5F759C-476A-474B-AC4C-7DEF5A79BB3C}" sibTransId="{E081EEB3-AF09-4943-BBF2-16A0E4A5F742}"/>
    <dgm:cxn modelId="{46DE523F-1885-254D-B331-69B5189EFA5C}" type="presOf" srcId="{77DAB0E7-9448-4E3A-A912-A2C9CD7E2049}" destId="{6733DCF0-5DAF-FF48-A58F-53D6E18D93BC}" srcOrd="0" destOrd="0" presId="urn:microsoft.com/office/officeart/2005/8/layout/vList2"/>
    <dgm:cxn modelId="{4A9C0C4D-9F25-3641-8340-C14EE2E70EAA}" type="presOf" srcId="{12DCA321-F6DD-4E02-A84B-D884A0AEA0F8}" destId="{F7440CF2-2F5F-B141-8DCE-EE7C52DE8650}" srcOrd="0" destOrd="0" presId="urn:microsoft.com/office/officeart/2005/8/layout/vList2"/>
    <dgm:cxn modelId="{5B7CAA82-8A44-4974-9E9E-8EA5EA335854}" srcId="{10E8DE55-662B-488C-85D1-E9C7355F2F72}" destId="{D2A26EC5-B437-4535-BD05-FD594797E357}" srcOrd="3" destOrd="0" parTransId="{67CA3A63-DEFA-48E1-A024-C63D17CEF608}" sibTransId="{44B2FFAF-255C-476B-9FBB-6E90528FCD18}"/>
    <dgm:cxn modelId="{DB53FCA2-763D-7B49-AD03-B95E85BCA6E2}" type="presOf" srcId="{E460332B-F7DA-40C3-9ADB-2D57AE824EFB}" destId="{F9D0C038-A572-F542-B501-8C504888C599}" srcOrd="0" destOrd="0" presId="urn:microsoft.com/office/officeart/2005/8/layout/vList2"/>
    <dgm:cxn modelId="{74D39EB1-49A9-F646-831B-6C7FF3058EF1}" type="presOf" srcId="{D2A26EC5-B437-4535-BD05-FD594797E357}" destId="{563A4B9C-E244-FC49-8E77-650437FBD65D}" srcOrd="0" destOrd="0" presId="urn:microsoft.com/office/officeart/2005/8/layout/vList2"/>
    <dgm:cxn modelId="{0069A7E5-C0A4-5640-B6D2-8152B2E7E437}" type="presOf" srcId="{10E8DE55-662B-488C-85D1-E9C7355F2F72}" destId="{BB26AF5C-366E-9247-8571-CB2C9C52851A}" srcOrd="0" destOrd="0" presId="urn:microsoft.com/office/officeart/2005/8/layout/vList2"/>
    <dgm:cxn modelId="{36BD93ED-EBC2-4B22-BAC8-F97600FA73A8}" srcId="{10E8DE55-662B-488C-85D1-E9C7355F2F72}" destId="{77DAB0E7-9448-4E3A-A912-A2C9CD7E2049}" srcOrd="1" destOrd="0" parTransId="{BA73C672-4487-4F76-A8B9-84B84E43A1A2}" sibTransId="{41E776EA-3FD3-4FA4-B094-59B0AE498C35}"/>
    <dgm:cxn modelId="{083CBEF0-2707-4053-A295-EB0105A0E576}" srcId="{10E8DE55-662B-488C-85D1-E9C7355F2F72}" destId="{12DCA321-F6DD-4E02-A84B-D884A0AEA0F8}" srcOrd="0" destOrd="0" parTransId="{C717CEFB-3C5C-4C19-B10C-AA66A7FE6811}" sibTransId="{C565E1D7-2C31-4667-A6D3-8E911BC9B1BD}"/>
    <dgm:cxn modelId="{2A2FB010-2A5E-9743-AC34-5380B342184F}" type="presParOf" srcId="{BB26AF5C-366E-9247-8571-CB2C9C52851A}" destId="{F7440CF2-2F5F-B141-8DCE-EE7C52DE8650}" srcOrd="0" destOrd="0" presId="urn:microsoft.com/office/officeart/2005/8/layout/vList2"/>
    <dgm:cxn modelId="{9F885327-2402-FF4A-B356-42B7CCAF6EF0}" type="presParOf" srcId="{BB26AF5C-366E-9247-8571-CB2C9C52851A}" destId="{F2F2A95E-6596-5B42-B7EF-20B21BB4B945}" srcOrd="1" destOrd="0" presId="urn:microsoft.com/office/officeart/2005/8/layout/vList2"/>
    <dgm:cxn modelId="{16F21716-647A-CF48-9FD5-11C117AB781E}" type="presParOf" srcId="{BB26AF5C-366E-9247-8571-CB2C9C52851A}" destId="{6733DCF0-5DAF-FF48-A58F-53D6E18D93BC}" srcOrd="2" destOrd="0" presId="urn:microsoft.com/office/officeart/2005/8/layout/vList2"/>
    <dgm:cxn modelId="{1BDF10C1-BEAA-294F-87EF-3497495F5368}" type="presParOf" srcId="{BB26AF5C-366E-9247-8571-CB2C9C52851A}" destId="{3F94274F-9B0C-F440-A13C-EC926EB5EC5D}" srcOrd="3" destOrd="0" presId="urn:microsoft.com/office/officeart/2005/8/layout/vList2"/>
    <dgm:cxn modelId="{1F44F476-63F2-BF45-B725-0B7FB4AA8347}" type="presParOf" srcId="{BB26AF5C-366E-9247-8571-CB2C9C52851A}" destId="{F9D0C038-A572-F542-B501-8C504888C599}" srcOrd="4" destOrd="0" presId="urn:microsoft.com/office/officeart/2005/8/layout/vList2"/>
    <dgm:cxn modelId="{66FCC1B6-D84B-4147-B2ED-491D8A1DAD70}" type="presParOf" srcId="{BB26AF5C-366E-9247-8571-CB2C9C52851A}" destId="{3057EA96-7939-A449-AD6A-5EBF758B541E}" srcOrd="5" destOrd="0" presId="urn:microsoft.com/office/officeart/2005/8/layout/vList2"/>
    <dgm:cxn modelId="{DA5375E0-7A28-264A-A188-4CFFE89771F8}" type="presParOf" srcId="{BB26AF5C-366E-9247-8571-CB2C9C52851A}" destId="{563A4B9C-E244-FC49-8E77-650437FBD65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5BA6B-E82B-344F-AE0F-39B1A3FFEA62}">
      <dsp:nvSpPr>
        <dsp:cNvPr id="0" name=""/>
        <dsp:cNvSpPr/>
      </dsp:nvSpPr>
      <dsp:spPr>
        <a:xfrm>
          <a:off x="0" y="52416"/>
          <a:ext cx="6364224" cy="1755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 </a:t>
          </a:r>
          <a:r>
            <a:rPr lang="en-US" sz="2500" i="1" kern="1200"/>
            <a:t>The Chrysalids</a:t>
          </a:r>
          <a:r>
            <a:rPr lang="en-US" sz="2500" kern="1200"/>
            <a:t>, John Wyndham presents a world in which people are fiercely suspicious of anyone who looks different from them. </a:t>
          </a:r>
        </a:p>
      </dsp:txBody>
      <dsp:txXfrm>
        <a:off x="85672" y="138088"/>
        <a:ext cx="6192880" cy="1583656"/>
      </dsp:txXfrm>
    </dsp:sp>
    <dsp:sp modelId="{48EBAF67-9EF2-3F43-A840-2253A8965E1B}">
      <dsp:nvSpPr>
        <dsp:cNvPr id="0" name=""/>
        <dsp:cNvSpPr/>
      </dsp:nvSpPr>
      <dsp:spPr>
        <a:xfrm>
          <a:off x="0" y="1879416"/>
          <a:ext cx="6364224" cy="1755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Xenophobia = fear of the stranger</a:t>
          </a:r>
        </a:p>
      </dsp:txBody>
      <dsp:txXfrm>
        <a:off x="85672" y="1965088"/>
        <a:ext cx="6192880" cy="1583656"/>
      </dsp:txXfrm>
    </dsp:sp>
    <dsp:sp modelId="{8444691A-F564-204C-9B79-CA201DB65C3B}">
      <dsp:nvSpPr>
        <dsp:cNvPr id="0" name=""/>
        <dsp:cNvSpPr/>
      </dsp:nvSpPr>
      <dsp:spPr>
        <a:xfrm>
          <a:off x="0" y="3706416"/>
          <a:ext cx="6364224" cy="1755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(</a:t>
          </a:r>
          <a:r>
            <a:rPr lang="el-GR" sz="2500" kern="1200"/>
            <a:t>ξένος</a:t>
          </a:r>
          <a:r>
            <a:rPr lang="en-US" sz="2500" kern="1200"/>
            <a:t> </a:t>
          </a:r>
          <a:r>
            <a:rPr lang="en-US" sz="2500" i="1" kern="1200"/>
            <a:t>or xenos </a:t>
          </a:r>
          <a:r>
            <a:rPr lang="en-US" sz="2500" kern="1200"/>
            <a:t>= stranger and </a:t>
          </a:r>
          <a:r>
            <a:rPr lang="el-GR" sz="2500" kern="1200"/>
            <a:t>φόβος</a:t>
          </a:r>
          <a:r>
            <a:rPr lang="en-US" sz="2500" kern="1200"/>
            <a:t> or </a:t>
          </a:r>
          <a:r>
            <a:rPr lang="en-US" sz="2500" i="1" kern="1200"/>
            <a:t>phobos</a:t>
          </a:r>
          <a:r>
            <a:rPr lang="en-US" sz="2500" kern="1200"/>
            <a:t> = fear in Ancient Greek)</a:t>
          </a:r>
        </a:p>
      </dsp:txBody>
      <dsp:txXfrm>
        <a:off x="85672" y="3792088"/>
        <a:ext cx="6192880" cy="1583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A4622-74A0-CA47-9473-FAA0658803BF}">
      <dsp:nvSpPr>
        <dsp:cNvPr id="0" name=""/>
        <dsp:cNvSpPr/>
      </dsp:nvSpPr>
      <dsp:spPr>
        <a:xfrm>
          <a:off x="0" y="3344446"/>
          <a:ext cx="6812280" cy="21943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What are some examples of real-life racism?</a:t>
          </a:r>
        </a:p>
      </dsp:txBody>
      <dsp:txXfrm>
        <a:off x="0" y="3344446"/>
        <a:ext cx="6812280" cy="2194318"/>
      </dsp:txXfrm>
    </dsp:sp>
    <dsp:sp modelId="{6F887953-384B-8C4B-8373-B221204B78BB}">
      <dsp:nvSpPr>
        <dsp:cNvPr id="0" name=""/>
        <dsp:cNvSpPr/>
      </dsp:nvSpPr>
      <dsp:spPr>
        <a:xfrm rot="10800000">
          <a:off x="0" y="2498"/>
          <a:ext cx="6812280" cy="337486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However, for many generations, people have argued that the races are inherently or genetically different in order to justify acts of racism.</a:t>
          </a:r>
        </a:p>
      </dsp:txBody>
      <dsp:txXfrm rot="10800000">
        <a:off x="0" y="2498"/>
        <a:ext cx="6812280" cy="21928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1B396-E9F6-394A-91FD-F34A9C9DE1C5}">
      <dsp:nvSpPr>
        <dsp:cNvPr id="0" name=""/>
        <dsp:cNvSpPr/>
      </dsp:nvSpPr>
      <dsp:spPr>
        <a:xfrm>
          <a:off x="0" y="177876"/>
          <a:ext cx="6364224" cy="2527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What similarities do you see between </a:t>
          </a:r>
          <a:r>
            <a:rPr lang="en-US" sz="3600" i="1" kern="1200"/>
            <a:t>The Chrysalids </a:t>
          </a:r>
          <a:r>
            <a:rPr lang="en-US" sz="3600" kern="1200"/>
            <a:t>and the real-world example of anti Semitism?</a:t>
          </a:r>
        </a:p>
      </dsp:txBody>
      <dsp:txXfrm>
        <a:off x="123368" y="301244"/>
        <a:ext cx="6117488" cy="2280463"/>
      </dsp:txXfrm>
    </dsp:sp>
    <dsp:sp modelId="{978CB2BE-0033-B044-8EE5-C49A39162DB7}">
      <dsp:nvSpPr>
        <dsp:cNvPr id="0" name=""/>
        <dsp:cNvSpPr/>
      </dsp:nvSpPr>
      <dsp:spPr>
        <a:xfrm>
          <a:off x="0" y="2808756"/>
          <a:ext cx="6364224" cy="2527199"/>
        </a:xfrm>
        <a:prstGeom prst="roundRect">
          <a:avLst/>
        </a:prstGeom>
        <a:solidFill>
          <a:schemeClr val="accent2">
            <a:hueOff val="-20105107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What differences do you see?</a:t>
          </a:r>
        </a:p>
      </dsp:txBody>
      <dsp:txXfrm>
        <a:off x="123368" y="2932124"/>
        <a:ext cx="6117488" cy="22804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7D8FD-C95E-FD45-9C99-D77A79EEEB3B}">
      <dsp:nvSpPr>
        <dsp:cNvPr id="0" name=""/>
        <dsp:cNvSpPr/>
      </dsp:nvSpPr>
      <dsp:spPr>
        <a:xfrm>
          <a:off x="694944" y="0"/>
          <a:ext cx="5577840" cy="557784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070D4-9829-8C45-A433-CEA7390438E5}">
      <dsp:nvSpPr>
        <dsp:cNvPr id="0" name=""/>
        <dsp:cNvSpPr/>
      </dsp:nvSpPr>
      <dsp:spPr>
        <a:xfrm>
          <a:off x="1224838" y="529894"/>
          <a:ext cx="2175357" cy="21753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Segregation</a:t>
          </a:r>
        </a:p>
      </dsp:txBody>
      <dsp:txXfrm>
        <a:off x="1331030" y="636086"/>
        <a:ext cx="1962973" cy="1962973"/>
      </dsp:txXfrm>
    </dsp:sp>
    <dsp:sp modelId="{E1E6FE21-FB0C-5F48-B396-280A489BA2AA}">
      <dsp:nvSpPr>
        <dsp:cNvPr id="0" name=""/>
        <dsp:cNvSpPr/>
      </dsp:nvSpPr>
      <dsp:spPr>
        <a:xfrm>
          <a:off x="3567531" y="529894"/>
          <a:ext cx="2175357" cy="21753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Civil Rights movement</a:t>
          </a:r>
        </a:p>
      </dsp:txBody>
      <dsp:txXfrm>
        <a:off x="3673723" y="636086"/>
        <a:ext cx="1962973" cy="1962973"/>
      </dsp:txXfrm>
    </dsp:sp>
    <dsp:sp modelId="{0317BD07-A480-974A-B1EE-33A65FE2E6D3}">
      <dsp:nvSpPr>
        <dsp:cNvPr id="0" name=""/>
        <dsp:cNvSpPr/>
      </dsp:nvSpPr>
      <dsp:spPr>
        <a:xfrm>
          <a:off x="1224838" y="2872587"/>
          <a:ext cx="2175357" cy="21753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Voting Rights Act</a:t>
          </a:r>
        </a:p>
      </dsp:txBody>
      <dsp:txXfrm>
        <a:off x="1331030" y="2978779"/>
        <a:ext cx="1962973" cy="1962973"/>
      </dsp:txXfrm>
    </dsp:sp>
    <dsp:sp modelId="{1C59E6A1-1A95-374D-9B22-12320BD60AA4}">
      <dsp:nvSpPr>
        <dsp:cNvPr id="0" name=""/>
        <dsp:cNvSpPr/>
      </dsp:nvSpPr>
      <dsp:spPr>
        <a:xfrm>
          <a:off x="3567531" y="2872587"/>
          <a:ext cx="2175357" cy="21753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Police brutality and Black Lives Matter</a:t>
          </a:r>
        </a:p>
      </dsp:txBody>
      <dsp:txXfrm>
        <a:off x="3673723" y="2978779"/>
        <a:ext cx="1962973" cy="19629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0834B-0E55-5140-9353-BE18BB4B4C74}">
      <dsp:nvSpPr>
        <dsp:cNvPr id="0" name=""/>
        <dsp:cNvSpPr/>
      </dsp:nvSpPr>
      <dsp:spPr>
        <a:xfrm>
          <a:off x="0" y="110600"/>
          <a:ext cx="6364224" cy="1704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The people of Waknuk, and many real-life racists, associate outer appearance with morality. </a:t>
          </a:r>
        </a:p>
      </dsp:txBody>
      <dsp:txXfrm>
        <a:off x="83216" y="193816"/>
        <a:ext cx="6197792" cy="1538258"/>
      </dsp:txXfrm>
    </dsp:sp>
    <dsp:sp modelId="{04D00CD6-13A4-D340-A82F-0169806CC599}">
      <dsp:nvSpPr>
        <dsp:cNvPr id="0" name=""/>
        <dsp:cNvSpPr/>
      </dsp:nvSpPr>
      <dsp:spPr>
        <a:xfrm>
          <a:off x="0" y="1904570"/>
          <a:ext cx="6364224" cy="1704690"/>
        </a:xfrm>
        <a:prstGeom prst="roundRect">
          <a:avLst/>
        </a:prstGeom>
        <a:solidFill>
          <a:schemeClr val="accent2">
            <a:hueOff val="-10052553"/>
            <a:satOff val="-20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Those who look a certain way (in the True Image, white skin) are considered pure and moral.</a:t>
          </a:r>
        </a:p>
      </dsp:txBody>
      <dsp:txXfrm>
        <a:off x="83216" y="1987786"/>
        <a:ext cx="6197792" cy="1538258"/>
      </dsp:txXfrm>
    </dsp:sp>
    <dsp:sp modelId="{CB3C8C3C-CFED-7941-8B10-E9578469ACB0}">
      <dsp:nvSpPr>
        <dsp:cNvPr id="0" name=""/>
        <dsp:cNvSpPr/>
      </dsp:nvSpPr>
      <dsp:spPr>
        <a:xfrm>
          <a:off x="0" y="3698541"/>
          <a:ext cx="6364224" cy="1704690"/>
        </a:xfrm>
        <a:prstGeom prst="roundRect">
          <a:avLst/>
        </a:prstGeom>
        <a:solidFill>
          <a:schemeClr val="accent2">
            <a:hueOff val="-20105107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Those who do not fit the model are considered impure, immoral, sub-human, and monstrous.</a:t>
          </a:r>
        </a:p>
      </dsp:txBody>
      <dsp:txXfrm>
        <a:off x="83216" y="3781757"/>
        <a:ext cx="6197792" cy="15382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40CF2-2F5F-B141-8DCE-EE7C52DE8650}">
      <dsp:nvSpPr>
        <dsp:cNvPr id="0" name=""/>
        <dsp:cNvSpPr/>
      </dsp:nvSpPr>
      <dsp:spPr>
        <a:xfrm>
          <a:off x="0" y="13716"/>
          <a:ext cx="6364224" cy="13197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/>
            <a:t>The Chrysalids</a:t>
          </a:r>
          <a:r>
            <a:rPr lang="en-US" sz="2400" kern="1200"/>
            <a:t> challenges us to consider what makes us moral and how we learn our morality.</a:t>
          </a:r>
        </a:p>
      </dsp:txBody>
      <dsp:txXfrm>
        <a:off x="64425" y="78141"/>
        <a:ext cx="6235374" cy="1190909"/>
      </dsp:txXfrm>
    </dsp:sp>
    <dsp:sp modelId="{6733DCF0-5DAF-FF48-A58F-53D6E18D93BC}">
      <dsp:nvSpPr>
        <dsp:cNvPr id="0" name=""/>
        <dsp:cNvSpPr/>
      </dsp:nvSpPr>
      <dsp:spPr>
        <a:xfrm>
          <a:off x="0" y="1402596"/>
          <a:ext cx="6364224" cy="1319759"/>
        </a:xfrm>
        <a:prstGeom prst="roundRect">
          <a:avLst/>
        </a:prstGeom>
        <a:solidFill>
          <a:schemeClr val="accent2">
            <a:hueOff val="-6701702"/>
            <a:satOff val="-139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does it mean to be a moral person?</a:t>
          </a:r>
        </a:p>
      </dsp:txBody>
      <dsp:txXfrm>
        <a:off x="64425" y="1467021"/>
        <a:ext cx="6235374" cy="1190909"/>
      </dsp:txXfrm>
    </dsp:sp>
    <dsp:sp modelId="{F9D0C038-A572-F542-B501-8C504888C599}">
      <dsp:nvSpPr>
        <dsp:cNvPr id="0" name=""/>
        <dsp:cNvSpPr/>
      </dsp:nvSpPr>
      <dsp:spPr>
        <a:xfrm>
          <a:off x="0" y="2791476"/>
          <a:ext cx="6364224" cy="1319759"/>
        </a:xfrm>
        <a:prstGeom prst="roundRect">
          <a:avLst/>
        </a:prstGeom>
        <a:solidFill>
          <a:schemeClr val="accent2">
            <a:hueOff val="-13403405"/>
            <a:satOff val="-279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Who are some characters that appear “impure” on the outside, but show that they are good people?</a:t>
          </a:r>
        </a:p>
      </dsp:txBody>
      <dsp:txXfrm>
        <a:off x="64425" y="2855901"/>
        <a:ext cx="6235374" cy="1190909"/>
      </dsp:txXfrm>
    </dsp:sp>
    <dsp:sp modelId="{563A4B9C-E244-FC49-8E77-650437FBD65D}">
      <dsp:nvSpPr>
        <dsp:cNvPr id="0" name=""/>
        <dsp:cNvSpPr/>
      </dsp:nvSpPr>
      <dsp:spPr>
        <a:xfrm>
          <a:off x="0" y="4180356"/>
          <a:ext cx="6364224" cy="1319759"/>
        </a:xfrm>
        <a:prstGeom prst="roundRect">
          <a:avLst/>
        </a:prstGeom>
        <a:solidFill>
          <a:schemeClr val="accent2">
            <a:hueOff val="-20105107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Who are some characters that appear “pure” but do not act like good people?</a:t>
          </a:r>
        </a:p>
      </dsp:txBody>
      <dsp:txXfrm>
        <a:off x="64425" y="4244781"/>
        <a:ext cx="6235374" cy="119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56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6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6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0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8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6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6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1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5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1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704" r:id="rId6"/>
    <p:sldLayoutId id="2147483699" r:id="rId7"/>
    <p:sldLayoutId id="2147483700" r:id="rId8"/>
    <p:sldLayoutId id="2147483701" r:id="rId9"/>
    <p:sldLayoutId id="2147483703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nn.criaw-icref.ca/images/userfiles/files/LWM3_ColonialismImpact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racism" TargetMode="External"/><Relationship Id="rId2" Type="http://schemas.openxmlformats.org/officeDocument/2006/relationships/hyperlink" Target="https://www.racialequitytools.org/fundamentals/history-of-racism-and-movements/global-history-of-rac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lobalissues.org/article/165/racis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https://www.britannica.com/event/Dred-Scott-decision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D0441697-51CE-4AFD-8F6F-D4F0F8652E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52" r="6433" b="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4069E-7C4C-2345-ACA4-B52688562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Xenophobia in </a:t>
            </a:r>
            <a:r>
              <a:rPr lang="en-US" sz="4800" i="1" dirty="0"/>
              <a:t>The Chrysalids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122F5-706F-504A-8735-CF341AA91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49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EE20-CCCC-9547-BF39-5F9F6CBD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Racism Against Indigenous Peoples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2E9EB-666C-134F-9F50-FE43564BA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Since contact, colonizers have used the concept of “terra </a:t>
            </a:r>
            <a:r>
              <a:rPr lang="en-US" dirty="0" err="1"/>
              <a:t>nulius</a:t>
            </a:r>
            <a:r>
              <a:rPr lang="en-US" dirty="0"/>
              <a:t>” or “empty land” to take land from Indigenous people. They argue that the land is not being used, so they should be able to take it and use it for themselves.</a:t>
            </a:r>
          </a:p>
          <a:p>
            <a:r>
              <a:rPr lang="en-US" dirty="0"/>
              <a:t>This resulted in large-scale genocide and displacement.</a:t>
            </a:r>
          </a:p>
          <a:p>
            <a:r>
              <a:rPr lang="en-CA" dirty="0">
                <a:hlinkClick r:id="rId2"/>
              </a:rPr>
              <a:t>http://fnn.criaw-icref.ca/images/userfiles/files/LWM3_ColonialismImpacts.pdf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9178-54F7-7742-823D-943F0ACB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Racism Against Indigenous Peoples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9B47-9AF9-A047-8CC8-3C61866D9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many instances of racism against Indigenous peoples include:</a:t>
            </a:r>
          </a:p>
          <a:p>
            <a:pPr lvl="1"/>
            <a:r>
              <a:rPr lang="en-US" dirty="0"/>
              <a:t>Genocide – smallpox blankets</a:t>
            </a:r>
          </a:p>
          <a:p>
            <a:pPr lvl="1"/>
            <a:r>
              <a:rPr lang="en-US" dirty="0"/>
              <a:t>Residential school system</a:t>
            </a:r>
          </a:p>
          <a:p>
            <a:pPr lvl="1"/>
            <a:r>
              <a:rPr lang="en-US" dirty="0"/>
              <a:t>Forced migration - Trail of Tears</a:t>
            </a:r>
          </a:p>
          <a:p>
            <a:pPr lvl="1"/>
            <a:r>
              <a:rPr lang="en-US" dirty="0"/>
              <a:t>Continued stereotypes of alcoholism, laziness, and non-existence</a:t>
            </a:r>
          </a:p>
          <a:p>
            <a:pPr lvl="1"/>
            <a:r>
              <a:rPr lang="en-US" dirty="0"/>
              <a:t>Denial of Indigenous post-contact history</a:t>
            </a:r>
          </a:p>
        </p:txBody>
      </p:sp>
    </p:spTree>
    <p:extLst>
      <p:ext uri="{BB962C8B-B14F-4D97-AF65-F5344CB8AC3E}">
        <p14:creationId xmlns:p14="http://schemas.microsoft.com/office/powerpoint/2010/main" val="125029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98B53-B167-C04F-BAA7-D1D23828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Racism Against Indigenous Peoples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7DA12-658B-0848-97CB-5BED30E5B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similarities do you see between </a:t>
            </a:r>
            <a:r>
              <a:rPr lang="en-US" i="1" dirty="0"/>
              <a:t>The Chrysalids </a:t>
            </a:r>
            <a:r>
              <a:rPr lang="en-US" dirty="0"/>
              <a:t>and the real-world example of racism against Indigenous people?</a:t>
            </a:r>
          </a:p>
          <a:p>
            <a:r>
              <a:rPr lang="en-US" dirty="0"/>
              <a:t>What differences do you see?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31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C55D5-9A72-D74B-B6DB-5A9FC2C3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Morality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96CB3A20-D071-42CB-8944-74FB6CA51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75749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631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BC5A47-3C38-AE42-BD4E-F6EDDF45C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Morality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71EEAF46-8755-4991-8812-7735B4F3C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59682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804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2BD0-2A18-FB4D-BB0D-F6E6EF4B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8A9BB-AD74-B749-B147-F90F82922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literary research essay in which you compare (similarities) and contrast (differences) xenophobia in </a:t>
            </a:r>
            <a:r>
              <a:rPr lang="en-US" i="1" dirty="0"/>
              <a:t>The Chrysalids</a:t>
            </a:r>
            <a:r>
              <a:rPr lang="en-US" dirty="0"/>
              <a:t> to a real-world case of xenophobia. Consider what message John Wyndham is sending about the dangers of xenophobia.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27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7F402-DF67-4847-99C8-2B51FC9E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Writing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968AC-B5E0-8648-8123-E6ADF553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Thursday, February 13</a:t>
            </a:r>
            <a:r>
              <a:rPr lang="en-US" baseline="30000" dirty="0"/>
              <a:t>th</a:t>
            </a:r>
            <a:r>
              <a:rPr lang="en-US" dirty="0"/>
              <a:t> – complete outline in </a:t>
            </a:r>
            <a:r>
              <a:rPr lang="en-US" dirty="0">
                <a:solidFill>
                  <a:schemeClr val="accent1"/>
                </a:solidFill>
              </a:rPr>
              <a:t>library</a:t>
            </a:r>
          </a:p>
          <a:p>
            <a:r>
              <a:rPr lang="en-US" dirty="0"/>
              <a:t>Tuesday, February 18</a:t>
            </a:r>
            <a:r>
              <a:rPr lang="en-US" baseline="30000" dirty="0"/>
              <a:t>th</a:t>
            </a:r>
            <a:r>
              <a:rPr lang="en-US" dirty="0"/>
              <a:t> – complete rough draft in </a:t>
            </a:r>
            <a:r>
              <a:rPr lang="en-US" dirty="0">
                <a:solidFill>
                  <a:schemeClr val="accent1"/>
                </a:solidFill>
              </a:rPr>
              <a:t>C101</a:t>
            </a:r>
          </a:p>
          <a:p>
            <a:r>
              <a:rPr lang="en-US" dirty="0"/>
              <a:t>Thursday, February 20</a:t>
            </a:r>
            <a:r>
              <a:rPr lang="en-US" baseline="30000" dirty="0"/>
              <a:t>th</a:t>
            </a:r>
            <a:r>
              <a:rPr lang="en-US" dirty="0"/>
              <a:t> – writing workshops with Ms. Prasad </a:t>
            </a:r>
            <a:r>
              <a:rPr lang="en-US" dirty="0">
                <a:solidFill>
                  <a:schemeClr val="accent1"/>
                </a:solidFill>
              </a:rPr>
              <a:t>in class – bring a paper copy for self, peer, and teacher editing</a:t>
            </a:r>
          </a:p>
          <a:p>
            <a:r>
              <a:rPr lang="en-US" dirty="0"/>
              <a:t>Monday, February 24</a:t>
            </a:r>
            <a:r>
              <a:rPr lang="en-US" baseline="30000" dirty="0"/>
              <a:t>th</a:t>
            </a:r>
            <a:r>
              <a:rPr lang="en-US" dirty="0"/>
              <a:t> – work on final draft in </a:t>
            </a:r>
            <a:r>
              <a:rPr lang="en-US" dirty="0">
                <a:solidFill>
                  <a:schemeClr val="accent1"/>
                </a:solidFill>
              </a:rPr>
              <a:t>C101</a:t>
            </a:r>
          </a:p>
          <a:p>
            <a:r>
              <a:rPr lang="en-US" dirty="0"/>
              <a:t>Tuesday, March 3</a:t>
            </a:r>
            <a:r>
              <a:rPr lang="en-US" baseline="30000" dirty="0"/>
              <a:t>rd</a:t>
            </a:r>
            <a:r>
              <a:rPr lang="en-US" dirty="0"/>
              <a:t> – work on final draft in </a:t>
            </a:r>
            <a:r>
              <a:rPr lang="en-US" dirty="0">
                <a:solidFill>
                  <a:schemeClr val="accent1"/>
                </a:solidFill>
              </a:rPr>
              <a:t>C101, </a:t>
            </a:r>
            <a:r>
              <a:rPr lang="en-US" dirty="0"/>
              <a:t>essay package due at end of class</a:t>
            </a:r>
          </a:p>
        </p:txBody>
      </p:sp>
    </p:spTree>
    <p:extLst>
      <p:ext uri="{BB962C8B-B14F-4D97-AF65-F5344CB8AC3E}">
        <p14:creationId xmlns:p14="http://schemas.microsoft.com/office/powerpoint/2010/main" val="3680287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1C21-E939-8A4D-ADA1-87A389DD3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5A6A-2A37-9046-A442-073DC270F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https://www.racialequitytools.org/fundamentals/history-of-racism-and-movements/global-history-of-racism</a:t>
            </a:r>
            <a:endParaRPr lang="en-CA" dirty="0"/>
          </a:p>
          <a:p>
            <a:r>
              <a:rPr lang="en-CA" dirty="0">
                <a:hlinkClick r:id="rId3"/>
              </a:rPr>
              <a:t>https://www.britannica.com/topic/racism</a:t>
            </a:r>
            <a:endParaRPr lang="en-CA" dirty="0"/>
          </a:p>
          <a:p>
            <a:r>
              <a:rPr lang="en-CA" dirty="0">
                <a:hlinkClick r:id="rId4"/>
              </a:rPr>
              <a:t>https://www.globalissues.org/article/165/racism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4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D93811-4574-274F-A0BF-F4EEE115F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Xenophobia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75E105E4-A1EC-4661-8E9F-EFA4E6463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271244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34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29D7A-A0C8-7542-808A-1E9349FCA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9F7DF-780E-AC4E-BED5-96AA90A4D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328720" cy="36941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Xenophobia often shows up in our world as racism. </a:t>
            </a:r>
          </a:p>
          <a:p>
            <a:r>
              <a:rPr lang="en-US" dirty="0"/>
              <a:t>Racism is a prejudice against people who look different from you.</a:t>
            </a:r>
          </a:p>
          <a:p>
            <a:r>
              <a:rPr lang="en-US" dirty="0"/>
              <a:t>We know today that race is a </a:t>
            </a:r>
            <a:r>
              <a:rPr lang="en-US" b="1" dirty="0"/>
              <a:t>social construct</a:t>
            </a:r>
            <a:r>
              <a:rPr lang="en-US" b="1" i="1" dirty="0"/>
              <a:t> </a:t>
            </a:r>
            <a:r>
              <a:rPr lang="en-US" i="1" dirty="0"/>
              <a:t>– </a:t>
            </a:r>
            <a:r>
              <a:rPr lang="en-US" dirty="0"/>
              <a:t>it is an idea that was created by people and has no basis in science.</a:t>
            </a:r>
          </a:p>
          <a:p>
            <a:r>
              <a:rPr lang="en-US" dirty="0"/>
              <a:t>People may be born with different skin </a:t>
            </a:r>
            <a:r>
              <a:rPr lang="en-US" dirty="0" err="1"/>
              <a:t>colours</a:t>
            </a:r>
            <a:r>
              <a:rPr lang="en-US" dirty="0"/>
              <a:t>, hair </a:t>
            </a:r>
            <a:r>
              <a:rPr lang="en-US" dirty="0" err="1"/>
              <a:t>colours</a:t>
            </a:r>
            <a:r>
              <a:rPr lang="en-US" dirty="0"/>
              <a:t>, and other features, but there is nothing </a:t>
            </a:r>
            <a:r>
              <a:rPr lang="en-US" i="1" dirty="0"/>
              <a:t>genetically</a:t>
            </a:r>
            <a:r>
              <a:rPr lang="en-US" dirty="0"/>
              <a:t> different about us.</a:t>
            </a:r>
          </a:p>
          <a:p>
            <a:r>
              <a:rPr lang="en-US" dirty="0"/>
              <a:t>This is why people from different races can have children – they belong to the same </a:t>
            </a:r>
            <a:r>
              <a:rPr lang="en-US" i="1" dirty="0"/>
              <a:t>species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930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7BAE1-7AC7-2F48-9BFB-11E8E66E0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US" dirty="0"/>
              <a:t>Racism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42F6F0-F777-4A1D-93B0-1EE838FF46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818549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96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871F-0222-E947-BA56-9F8F213C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 Semitism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17B5F-D3A4-BA4D-A66B-38B9954D4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 Semitism is an example of racism.</a:t>
            </a:r>
          </a:p>
          <a:p>
            <a:r>
              <a:rPr lang="en-US" dirty="0"/>
              <a:t>Anti Semitism – a prejudice against people of Jewish heritage</a:t>
            </a:r>
          </a:p>
          <a:p>
            <a:r>
              <a:rPr lang="en-US" dirty="0"/>
              <a:t>Wyndham wrote the book in the aftermath of WWII, in which millions of Jews had lost their lives in the Holocaust.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8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AA6EB-445A-4A4E-9ED5-835372A92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Anti Semitism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A48D78-0FB7-499A-BB98-7AA7597295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58018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514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605A-B00C-D947-A768-2E0F90F0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Racism Against Black People in the 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91A10-E6F9-EA4F-B0C6-90766EDC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Slave owners used the Bible to defend slavery:</a:t>
            </a:r>
          </a:p>
          <a:p>
            <a:pPr lvl="1"/>
            <a:r>
              <a:rPr lang="en-CA" b="1" baseline="30000" dirty="0"/>
              <a:t>“</a:t>
            </a:r>
            <a:r>
              <a:rPr lang="en-CA" dirty="0"/>
              <a:t>I bought male and female slaves and had other slaves who were born in my house” (Ecclesiastes 2:7)</a:t>
            </a:r>
          </a:p>
          <a:p>
            <a:pPr lvl="1"/>
            <a:r>
              <a:rPr lang="en-CA" dirty="0"/>
              <a:t>“If his master gives him a wife and she bears him sons or daughters, the woman and her children shall belong to her master, and only the man shall go free.” (Exodus 21:4)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5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0069-9EBB-314B-9249-2E64CAC2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Racism Against Black People in the 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BF26-6CBE-D147-8F25-5DA9CF570E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White people in early America believed that slavery was not immoral because black people were not human.</a:t>
            </a:r>
          </a:p>
          <a:p>
            <a:r>
              <a:rPr lang="en-US" dirty="0"/>
              <a:t>The Dred Scott decision</a:t>
            </a:r>
          </a:p>
          <a:p>
            <a:pPr lvl="1"/>
            <a:r>
              <a:rPr lang="en-US" dirty="0"/>
              <a:t>The Supreme Court of the United States ruled that black people were property who had no legal rights as citizens (3/5 law).</a:t>
            </a:r>
          </a:p>
          <a:p>
            <a:r>
              <a:rPr lang="en-CA" dirty="0">
                <a:hlinkClick r:id="rId2"/>
              </a:rPr>
              <a:t>https://www.britannica.com/event/Dred-Scott-decision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657D9-9918-C743-8C9D-0790F7E5D9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E5A8D0-7D8A-9542-8FB8-7FE21B1B0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914" y="2465070"/>
            <a:ext cx="2905506" cy="372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7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6C00A7-2131-B946-A920-7B2853DA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Racism Against Black People in the USA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1D702C7-88F6-48C5-AC36-DDBD8FF643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954587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20797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_2SEEDS">
      <a:dk1>
        <a:srgbClr val="000000"/>
      </a:dk1>
      <a:lt1>
        <a:srgbClr val="FFFFFF"/>
      </a:lt1>
      <a:dk2>
        <a:srgbClr val="243741"/>
      </a:dk2>
      <a:lt2>
        <a:srgbClr val="E2E8E7"/>
      </a:lt2>
      <a:accent1>
        <a:srgbClr val="C34D95"/>
      </a:accent1>
      <a:accent2>
        <a:srgbClr val="B13B52"/>
      </a:accent2>
      <a:accent3>
        <a:srgbClr val="C3674D"/>
      </a:accent3>
      <a:accent4>
        <a:srgbClr val="3BB182"/>
      </a:accent4>
      <a:accent5>
        <a:srgbClr val="46B2B4"/>
      </a:accent5>
      <a:accent6>
        <a:srgbClr val="3B7EB1"/>
      </a:accent6>
      <a:hlink>
        <a:srgbClr val="31937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838</Words>
  <Application>Microsoft Macintosh PowerPoint</Application>
  <PresentationFormat>Widescreen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Avenir Next LT Pro</vt:lpstr>
      <vt:lpstr>Calibri</vt:lpstr>
      <vt:lpstr>AccentBoxVTI</vt:lpstr>
      <vt:lpstr>Xenophobia in The Chrysalids</vt:lpstr>
      <vt:lpstr>Xenophobia</vt:lpstr>
      <vt:lpstr>Racism</vt:lpstr>
      <vt:lpstr>Racism</vt:lpstr>
      <vt:lpstr>Anti Semitism</vt:lpstr>
      <vt:lpstr>Anti Semitism</vt:lpstr>
      <vt:lpstr>Racism Against Black People in the USA</vt:lpstr>
      <vt:lpstr>Racism Against Black People in the USA</vt:lpstr>
      <vt:lpstr>Racism Against Black People in the USA</vt:lpstr>
      <vt:lpstr>Racism Against Indigenous Peoples</vt:lpstr>
      <vt:lpstr>Racism Against Indigenous Peoples</vt:lpstr>
      <vt:lpstr>Racism Against Indigenous Peoples</vt:lpstr>
      <vt:lpstr>Morality</vt:lpstr>
      <vt:lpstr>Morality</vt:lpstr>
      <vt:lpstr>Essay Assignment</vt:lpstr>
      <vt:lpstr>Essay Writing Schedule</vt:lpstr>
      <vt:lpstr>Resources for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Xenophobia in The Chrysalids</dc:title>
  <dc:creator>Sharlene Prasad</dc:creator>
  <cp:lastModifiedBy>Sharlene Prasad</cp:lastModifiedBy>
  <cp:revision>8</cp:revision>
  <dcterms:created xsi:type="dcterms:W3CDTF">2020-02-03T17:50:23Z</dcterms:created>
  <dcterms:modified xsi:type="dcterms:W3CDTF">2020-02-12T18:31:43Z</dcterms:modified>
</cp:coreProperties>
</file>