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71" r:id="rId3"/>
    <p:sldId id="272" r:id="rId4"/>
    <p:sldId id="273" r:id="rId5"/>
    <p:sldId id="257" r:id="rId6"/>
    <p:sldId id="260" r:id="rId7"/>
    <p:sldId id="274" r:id="rId8"/>
    <p:sldId id="259" r:id="rId9"/>
    <p:sldId id="263" r:id="rId10"/>
    <p:sldId id="261" r:id="rId11"/>
    <p:sldId id="266" r:id="rId12"/>
    <p:sldId id="267" r:id="rId13"/>
    <p:sldId id="268" r:id="rId14"/>
    <p:sldId id="286" r:id="rId15"/>
    <p:sldId id="287" r:id="rId16"/>
    <p:sldId id="262" r:id="rId17"/>
    <p:sldId id="269" r:id="rId18"/>
    <p:sldId id="264" r:id="rId19"/>
    <p:sldId id="270" r:id="rId20"/>
    <p:sldId id="275" r:id="rId21"/>
    <p:sldId id="265" r:id="rId22"/>
    <p:sldId id="285" r:id="rId23"/>
    <p:sldId id="276" r:id="rId24"/>
    <p:sldId id="288" r:id="rId25"/>
    <p:sldId id="277" r:id="rId26"/>
    <p:sldId id="289" r:id="rId27"/>
    <p:sldId id="283" r:id="rId28"/>
    <p:sldId id="284" r:id="rId29"/>
    <p:sldId id="279" r:id="rId30"/>
    <p:sldId id="290" r:id="rId31"/>
    <p:sldId id="280" r:id="rId32"/>
    <p:sldId id="281" r:id="rId33"/>
    <p:sldId id="282"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5" autoAdjust="0"/>
    <p:restoredTop sz="94660"/>
  </p:normalViewPr>
  <p:slideViewPr>
    <p:cSldViewPr snapToGrid="0">
      <p:cViewPr varScale="1">
        <p:scale>
          <a:sx n="86" d="100"/>
          <a:sy n="86" d="100"/>
        </p:scale>
        <p:origin x="216" y="3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2/12/20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2/12/20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2/12/20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2/12/20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2/12/20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2/12/20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2/12/20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2/12/20</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2/12/20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2/12/20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2/12/20</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2/12/20</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bhsenglish.com/the-funnel-introductory-paragraph/"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16137-2000-4754-8E00-A29190F996C8}"/>
              </a:ext>
            </a:extLst>
          </p:cNvPr>
          <p:cNvSpPr>
            <a:spLocks noGrp="1"/>
          </p:cNvSpPr>
          <p:nvPr>
            <p:ph type="ctrTitle"/>
          </p:nvPr>
        </p:nvSpPr>
        <p:spPr/>
        <p:txBody>
          <a:bodyPr/>
          <a:lstStyle/>
          <a:p>
            <a:r>
              <a:rPr lang="en-US" dirty="0"/>
              <a:t>Fundamentals of Essay Writing</a:t>
            </a:r>
          </a:p>
        </p:txBody>
      </p:sp>
      <p:sp>
        <p:nvSpPr>
          <p:cNvPr id="3" name="Subtitle 2">
            <a:extLst>
              <a:ext uri="{FF2B5EF4-FFF2-40B4-BE49-F238E27FC236}">
                <a16:creationId xmlns:a16="http://schemas.microsoft.com/office/drawing/2014/main" id="{4D7B9E2E-70C4-4E07-BFDA-5FBAB2E28CB0}"/>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59624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1298C-CF96-4366-8F62-64DA5F9DE096}"/>
              </a:ext>
            </a:extLst>
          </p:cNvPr>
          <p:cNvSpPr>
            <a:spLocks noGrp="1"/>
          </p:cNvSpPr>
          <p:nvPr>
            <p:ph type="title"/>
          </p:nvPr>
        </p:nvSpPr>
        <p:spPr/>
        <p:txBody>
          <a:bodyPr/>
          <a:lstStyle/>
          <a:p>
            <a:r>
              <a:rPr lang="en-US" dirty="0"/>
              <a:t>Organization</a:t>
            </a:r>
          </a:p>
        </p:txBody>
      </p:sp>
      <p:sp>
        <p:nvSpPr>
          <p:cNvPr id="3" name="Content Placeholder 2">
            <a:extLst>
              <a:ext uri="{FF2B5EF4-FFF2-40B4-BE49-F238E27FC236}">
                <a16:creationId xmlns:a16="http://schemas.microsoft.com/office/drawing/2014/main" id="{1EE5CC6B-7FAD-4D76-8EDD-CF9882CA5FC9}"/>
              </a:ext>
            </a:extLst>
          </p:cNvPr>
          <p:cNvSpPr>
            <a:spLocks noGrp="1"/>
          </p:cNvSpPr>
          <p:nvPr>
            <p:ph idx="1"/>
          </p:nvPr>
        </p:nvSpPr>
        <p:spPr/>
        <p:txBody>
          <a:bodyPr>
            <a:normAutofit/>
          </a:bodyPr>
          <a:lstStyle/>
          <a:p>
            <a:r>
              <a:rPr lang="en-US" sz="2800" dirty="0"/>
              <a:t>As a group, create a diagram of an essay on the chart paper.</a:t>
            </a:r>
          </a:p>
          <a:p>
            <a:r>
              <a:rPr lang="en-US" sz="2800" dirty="0"/>
              <a:t>What are the parts of an essay called and where do they go?</a:t>
            </a:r>
          </a:p>
          <a:p>
            <a:endParaRPr lang="en-US" sz="2800" dirty="0"/>
          </a:p>
          <a:p>
            <a:r>
              <a:rPr lang="en-US" sz="2800" i="1" dirty="0"/>
              <a:t>Essay structure diagram</a:t>
            </a:r>
          </a:p>
        </p:txBody>
      </p:sp>
    </p:spTree>
    <p:extLst>
      <p:ext uri="{BB962C8B-B14F-4D97-AF65-F5344CB8AC3E}">
        <p14:creationId xmlns:p14="http://schemas.microsoft.com/office/powerpoint/2010/main" val="1706390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5BD0C-9244-46BB-A067-2F26B0CD1858}"/>
              </a:ext>
            </a:extLst>
          </p:cNvPr>
          <p:cNvSpPr>
            <a:spLocks noGrp="1"/>
          </p:cNvSpPr>
          <p:nvPr>
            <p:ph type="title"/>
          </p:nvPr>
        </p:nvSpPr>
        <p:spPr/>
        <p:txBody>
          <a:bodyPr/>
          <a:lstStyle/>
          <a:p>
            <a:r>
              <a:rPr lang="en-US" dirty="0"/>
              <a:t>Organization: Introductions</a:t>
            </a:r>
          </a:p>
        </p:txBody>
      </p:sp>
      <p:sp>
        <p:nvSpPr>
          <p:cNvPr id="3" name="Content Placeholder 2">
            <a:extLst>
              <a:ext uri="{FF2B5EF4-FFF2-40B4-BE49-F238E27FC236}">
                <a16:creationId xmlns:a16="http://schemas.microsoft.com/office/drawing/2014/main" id="{BE6432E6-E7DA-40D0-AD22-A2A1727DADEC}"/>
              </a:ext>
            </a:extLst>
          </p:cNvPr>
          <p:cNvSpPr>
            <a:spLocks noGrp="1"/>
          </p:cNvSpPr>
          <p:nvPr>
            <p:ph idx="1"/>
          </p:nvPr>
        </p:nvSpPr>
        <p:spPr/>
        <p:txBody>
          <a:bodyPr>
            <a:normAutofit/>
          </a:bodyPr>
          <a:lstStyle/>
          <a:p>
            <a:r>
              <a:rPr lang="en-US" sz="3200" dirty="0"/>
              <a:t>What are some ways to write an engaging hook?</a:t>
            </a:r>
          </a:p>
        </p:txBody>
      </p:sp>
    </p:spTree>
    <p:extLst>
      <p:ext uri="{BB962C8B-B14F-4D97-AF65-F5344CB8AC3E}">
        <p14:creationId xmlns:p14="http://schemas.microsoft.com/office/powerpoint/2010/main" val="3612083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6B06BC-0A4E-4780-8295-AB9DFE9EEE1C}"/>
              </a:ext>
            </a:extLst>
          </p:cNvPr>
          <p:cNvSpPr>
            <a:spLocks noGrp="1"/>
          </p:cNvSpPr>
          <p:nvPr>
            <p:ph type="title"/>
          </p:nvPr>
        </p:nvSpPr>
        <p:spPr/>
        <p:txBody>
          <a:bodyPr/>
          <a:lstStyle/>
          <a:p>
            <a:r>
              <a:rPr lang="en-US" dirty="0"/>
              <a:t>Organization: Funnel Introductions</a:t>
            </a:r>
          </a:p>
        </p:txBody>
      </p:sp>
      <p:sp>
        <p:nvSpPr>
          <p:cNvPr id="3" name="Content Placeholder 2">
            <a:extLst>
              <a:ext uri="{FF2B5EF4-FFF2-40B4-BE49-F238E27FC236}">
                <a16:creationId xmlns:a16="http://schemas.microsoft.com/office/drawing/2014/main" id="{043BABD7-BBD2-4905-B4B6-BF19E0BC3800}"/>
              </a:ext>
            </a:extLst>
          </p:cNvPr>
          <p:cNvSpPr>
            <a:spLocks noGrp="1"/>
          </p:cNvSpPr>
          <p:nvPr>
            <p:ph idx="1"/>
          </p:nvPr>
        </p:nvSpPr>
        <p:spPr>
          <a:xfrm>
            <a:off x="3869268" y="864108"/>
            <a:ext cx="7315200" cy="3805863"/>
          </a:xfrm>
        </p:spPr>
        <p:txBody>
          <a:bodyPr>
            <a:normAutofit/>
          </a:bodyPr>
          <a:lstStyle/>
          <a:p>
            <a:r>
              <a:rPr kumimoji="1" lang="en-US" altLang="ja-JP" sz="2800" dirty="0"/>
              <a:t>Begins with one or two general sentences.</a:t>
            </a:r>
          </a:p>
          <a:p>
            <a:r>
              <a:rPr lang="en-US" altLang="ja-JP" sz="2800" dirty="0"/>
              <a:t>Each sentence becomes increasingly focused on the topic.</a:t>
            </a:r>
          </a:p>
          <a:p>
            <a:r>
              <a:rPr kumimoji="1" lang="en-US" altLang="ja-JP" sz="2800" dirty="0"/>
              <a:t>The last sentence states specifically what the essay will be about (thesis statement).</a:t>
            </a:r>
          </a:p>
          <a:p>
            <a:endParaRPr lang="en-US" sz="2800" dirty="0"/>
          </a:p>
        </p:txBody>
      </p:sp>
      <p:pic>
        <p:nvPicPr>
          <p:cNvPr id="4" name="Picture 2" descr="http://www.mediaispower.com/wp-content/uploads/2012/11/Reeling-them-in-Sales-Funnels-2.png">
            <a:extLst>
              <a:ext uri="{FF2B5EF4-FFF2-40B4-BE49-F238E27FC236}">
                <a16:creationId xmlns:a16="http://schemas.microsoft.com/office/drawing/2014/main" id="{2206B70B-E76E-4E5D-8521-F3895DE49FF2}"/>
              </a:ext>
            </a:extLst>
          </p:cNvPr>
          <p:cNvPicPr>
            <a:picLocks noChangeAspect="1" noChangeArrowheads="1"/>
          </p:cNvPicPr>
          <p:nvPr/>
        </p:nvPicPr>
        <p:blipFill>
          <a:blip r:embed="rId2" cstate="print"/>
          <a:srcRect/>
          <a:stretch>
            <a:fillRect/>
          </a:stretch>
        </p:blipFill>
        <p:spPr bwMode="auto">
          <a:xfrm>
            <a:off x="7953812" y="4082143"/>
            <a:ext cx="3230656" cy="2534822"/>
          </a:xfrm>
          <a:prstGeom prst="rect">
            <a:avLst/>
          </a:prstGeom>
          <a:noFill/>
        </p:spPr>
      </p:pic>
    </p:spTree>
    <p:extLst>
      <p:ext uri="{BB962C8B-B14F-4D97-AF65-F5344CB8AC3E}">
        <p14:creationId xmlns:p14="http://schemas.microsoft.com/office/powerpoint/2010/main" val="2378539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22272-B97E-41C7-B70D-2651B7F4975B}"/>
              </a:ext>
            </a:extLst>
          </p:cNvPr>
          <p:cNvSpPr>
            <a:spLocks noGrp="1"/>
          </p:cNvSpPr>
          <p:nvPr>
            <p:ph type="title"/>
          </p:nvPr>
        </p:nvSpPr>
        <p:spPr/>
        <p:txBody>
          <a:bodyPr/>
          <a:lstStyle/>
          <a:p>
            <a:r>
              <a:rPr lang="en-US" dirty="0"/>
              <a:t>Organization: Attention-Getting Introductions</a:t>
            </a:r>
          </a:p>
        </p:txBody>
      </p:sp>
      <p:sp>
        <p:nvSpPr>
          <p:cNvPr id="3" name="Content Placeholder 2">
            <a:extLst>
              <a:ext uri="{FF2B5EF4-FFF2-40B4-BE49-F238E27FC236}">
                <a16:creationId xmlns:a16="http://schemas.microsoft.com/office/drawing/2014/main" id="{1BF9B3F3-005B-4159-B4EE-13C6F6BD5509}"/>
              </a:ext>
            </a:extLst>
          </p:cNvPr>
          <p:cNvSpPr>
            <a:spLocks noGrp="1"/>
          </p:cNvSpPr>
          <p:nvPr>
            <p:ph idx="1"/>
          </p:nvPr>
        </p:nvSpPr>
        <p:spPr/>
        <p:txBody>
          <a:bodyPr>
            <a:normAutofit/>
          </a:bodyPr>
          <a:lstStyle/>
          <a:p>
            <a:r>
              <a:rPr lang="en-US" altLang="ja-JP" sz="3600" dirty="0"/>
              <a:t>Dramatic, interesting, or funny story</a:t>
            </a:r>
          </a:p>
          <a:p>
            <a:r>
              <a:rPr lang="en-US" altLang="ja-JP" sz="3600" dirty="0"/>
              <a:t>Surprising statistics or facts</a:t>
            </a:r>
          </a:p>
          <a:p>
            <a:r>
              <a:rPr lang="en-US" altLang="ja-JP" sz="3600" dirty="0"/>
              <a:t>Historical background</a:t>
            </a:r>
          </a:p>
          <a:p>
            <a:r>
              <a:rPr kumimoji="1" lang="en-US" altLang="ja-JP" sz="3600" dirty="0"/>
              <a:t>A real fact or bit of information</a:t>
            </a:r>
          </a:p>
          <a:p>
            <a:r>
              <a:rPr kumimoji="1" lang="en-US" altLang="ja-JP" sz="3600" dirty="0"/>
              <a:t>Dialogue</a:t>
            </a:r>
          </a:p>
          <a:p>
            <a:r>
              <a:rPr lang="en-US" altLang="ja-JP" sz="3600" dirty="0"/>
              <a:t>A meaningful quotation</a:t>
            </a:r>
          </a:p>
          <a:p>
            <a:r>
              <a:rPr kumimoji="1" lang="en-US" altLang="ja-JP" sz="3600" dirty="0"/>
              <a:t>A universal statement that applies to the text</a:t>
            </a:r>
          </a:p>
        </p:txBody>
      </p:sp>
    </p:spTree>
    <p:extLst>
      <p:ext uri="{BB962C8B-B14F-4D97-AF65-F5344CB8AC3E}">
        <p14:creationId xmlns:p14="http://schemas.microsoft.com/office/powerpoint/2010/main" val="12846836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1C3AA-13C8-4F6B-BB97-C9E61CB0E8FF}"/>
              </a:ext>
            </a:extLst>
          </p:cNvPr>
          <p:cNvSpPr>
            <a:spLocks noGrp="1"/>
          </p:cNvSpPr>
          <p:nvPr>
            <p:ph type="title"/>
          </p:nvPr>
        </p:nvSpPr>
        <p:spPr/>
        <p:txBody>
          <a:bodyPr/>
          <a:lstStyle/>
          <a:p>
            <a:r>
              <a:rPr lang="en-US" dirty="0"/>
              <a:t>Organization: Introduction Example</a:t>
            </a:r>
          </a:p>
        </p:txBody>
      </p:sp>
      <p:sp>
        <p:nvSpPr>
          <p:cNvPr id="3" name="Content Placeholder 2">
            <a:extLst>
              <a:ext uri="{FF2B5EF4-FFF2-40B4-BE49-F238E27FC236}">
                <a16:creationId xmlns:a16="http://schemas.microsoft.com/office/drawing/2014/main" id="{110AE6AE-E41D-4833-B607-541FCA75FE42}"/>
              </a:ext>
            </a:extLst>
          </p:cNvPr>
          <p:cNvSpPr>
            <a:spLocks noGrp="1"/>
          </p:cNvSpPr>
          <p:nvPr>
            <p:ph idx="1"/>
          </p:nvPr>
        </p:nvSpPr>
        <p:spPr>
          <a:xfrm>
            <a:off x="3635829" y="239485"/>
            <a:ext cx="8055428" cy="6422571"/>
          </a:xfrm>
        </p:spPr>
        <p:txBody>
          <a:bodyPr>
            <a:normAutofit/>
          </a:bodyPr>
          <a:lstStyle/>
          <a:p>
            <a:pPr marL="0" indent="0">
              <a:buNone/>
            </a:pPr>
            <a:r>
              <a:rPr lang="en-US" dirty="0"/>
              <a:t>	During the Great Depression of the 1930s, thousands of Americans lost their jobs and their homes when farms and businesses failed and unemployment and poverty exploded. As a result, many were “set adrift” to wander and to seek work in strange places. This rootlessness created a jarring contrast to the ideal of the American Dream that so many Americans had been led to believe was within everybody’s reach: that if you work hard enough, you can create your own fortune, no matter what. In his novel, </a:t>
            </a:r>
            <a:r>
              <a:rPr lang="en-US" i="1" dirty="0"/>
              <a:t>Of Mice and Men</a:t>
            </a:r>
            <a:r>
              <a:rPr lang="en-US" dirty="0"/>
              <a:t>, set in the 1930s, John Steinbeck portrays several of these lonely, drifting characters who are struggling under the difficult times of the Great Depression. Characters are skeptical of companionship and are reluctant to make connections to any person or place. The novel illustrates the emotions, hopes, and disappointments of these characters, who opt out of the belief in owning property and being a member of a community because of the miseries that they suffer every day. In </a:t>
            </a:r>
            <a:r>
              <a:rPr lang="en-US" i="1" dirty="0"/>
              <a:t>Of Mice and Men</a:t>
            </a:r>
            <a:r>
              <a:rPr lang="en-US" dirty="0"/>
              <a:t>, Steinbeck uses the emptiness of the ranchers’ lives to show the American Dream to be nothing more than a myth that is impossible to achieve.</a:t>
            </a:r>
          </a:p>
          <a:p>
            <a:endParaRPr lang="en-US" dirty="0"/>
          </a:p>
          <a:p>
            <a:r>
              <a:rPr lang="en-US" dirty="0"/>
              <a:t>Source: </a:t>
            </a:r>
            <a:r>
              <a:rPr lang="en-US" dirty="0">
                <a:hlinkClick r:id="rId2"/>
              </a:rPr>
              <a:t>https://bhsenglish.com/the-funnel-introductory-paragraph/</a:t>
            </a:r>
            <a:r>
              <a:rPr lang="en-US" dirty="0"/>
              <a:t> </a:t>
            </a:r>
          </a:p>
        </p:txBody>
      </p:sp>
    </p:spTree>
    <p:extLst>
      <p:ext uri="{BB962C8B-B14F-4D97-AF65-F5344CB8AC3E}">
        <p14:creationId xmlns:p14="http://schemas.microsoft.com/office/powerpoint/2010/main" val="26137368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CC10B-8654-4825-9537-F174C12CEC2C}"/>
              </a:ext>
            </a:extLst>
          </p:cNvPr>
          <p:cNvSpPr>
            <a:spLocks noGrp="1"/>
          </p:cNvSpPr>
          <p:nvPr>
            <p:ph type="title"/>
          </p:nvPr>
        </p:nvSpPr>
        <p:spPr/>
        <p:txBody>
          <a:bodyPr/>
          <a:lstStyle/>
          <a:p>
            <a:r>
              <a:rPr lang="en-US" dirty="0"/>
              <a:t>Organization: Introduction Example</a:t>
            </a:r>
          </a:p>
        </p:txBody>
      </p:sp>
      <p:sp>
        <p:nvSpPr>
          <p:cNvPr id="3" name="Content Placeholder 2">
            <a:extLst>
              <a:ext uri="{FF2B5EF4-FFF2-40B4-BE49-F238E27FC236}">
                <a16:creationId xmlns:a16="http://schemas.microsoft.com/office/drawing/2014/main" id="{5C33B129-3146-4DCA-84FE-755E88234985}"/>
              </a:ext>
            </a:extLst>
          </p:cNvPr>
          <p:cNvSpPr>
            <a:spLocks noGrp="1"/>
          </p:cNvSpPr>
          <p:nvPr>
            <p:ph idx="1"/>
          </p:nvPr>
        </p:nvSpPr>
        <p:spPr/>
        <p:txBody>
          <a:bodyPr>
            <a:normAutofit/>
          </a:bodyPr>
          <a:lstStyle/>
          <a:p>
            <a:r>
              <a:rPr lang="en-US" sz="3200" i="1" dirty="0"/>
              <a:t>Staying Healthy example essay</a:t>
            </a:r>
          </a:p>
          <a:p>
            <a:endParaRPr lang="en-US" sz="3200" i="1" dirty="0"/>
          </a:p>
          <a:p>
            <a:r>
              <a:rPr lang="en-US" sz="3200" dirty="0"/>
              <a:t>What kind of introduction </a:t>
            </a:r>
            <a:r>
              <a:rPr lang="en-US" sz="3200"/>
              <a:t>is being used?</a:t>
            </a:r>
            <a:endParaRPr lang="en-US" sz="3200" dirty="0"/>
          </a:p>
        </p:txBody>
      </p:sp>
    </p:spTree>
    <p:extLst>
      <p:ext uri="{BB962C8B-B14F-4D97-AF65-F5344CB8AC3E}">
        <p14:creationId xmlns:p14="http://schemas.microsoft.com/office/powerpoint/2010/main" val="3635048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0E8DEE-A0E4-4AA5-82AF-BBB9330BC5B1}"/>
              </a:ext>
            </a:extLst>
          </p:cNvPr>
          <p:cNvSpPr>
            <a:spLocks noGrp="1"/>
          </p:cNvSpPr>
          <p:nvPr>
            <p:ph type="title"/>
          </p:nvPr>
        </p:nvSpPr>
        <p:spPr/>
        <p:txBody>
          <a:bodyPr/>
          <a:lstStyle/>
          <a:p>
            <a:r>
              <a:rPr lang="en-US" dirty="0"/>
              <a:t>Organization:</a:t>
            </a:r>
            <a:br>
              <a:rPr lang="en-US" dirty="0"/>
            </a:br>
            <a:r>
              <a:rPr lang="en-US" dirty="0"/>
              <a:t>Thesis Statements</a:t>
            </a:r>
          </a:p>
        </p:txBody>
      </p:sp>
      <p:sp>
        <p:nvSpPr>
          <p:cNvPr id="3" name="Content Placeholder 2">
            <a:extLst>
              <a:ext uri="{FF2B5EF4-FFF2-40B4-BE49-F238E27FC236}">
                <a16:creationId xmlns:a16="http://schemas.microsoft.com/office/drawing/2014/main" id="{711CF914-94CD-4924-81DA-5BAD7BDDF10E}"/>
              </a:ext>
            </a:extLst>
          </p:cNvPr>
          <p:cNvSpPr>
            <a:spLocks noGrp="1"/>
          </p:cNvSpPr>
          <p:nvPr>
            <p:ph idx="1"/>
          </p:nvPr>
        </p:nvSpPr>
        <p:spPr/>
        <p:txBody>
          <a:bodyPr>
            <a:normAutofit/>
          </a:bodyPr>
          <a:lstStyle/>
          <a:p>
            <a:r>
              <a:rPr lang="en-US" sz="2800" dirty="0"/>
              <a:t>What is the purpose of a thesis statement?</a:t>
            </a:r>
          </a:p>
          <a:p>
            <a:r>
              <a:rPr lang="en-US" sz="2800" dirty="0"/>
              <a:t>How does one write a good thesis statement?</a:t>
            </a:r>
          </a:p>
        </p:txBody>
      </p:sp>
    </p:spTree>
    <p:extLst>
      <p:ext uri="{BB962C8B-B14F-4D97-AF65-F5344CB8AC3E}">
        <p14:creationId xmlns:p14="http://schemas.microsoft.com/office/powerpoint/2010/main" val="3262721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AF5A4-6EDA-4408-B06A-2C76229002DF}"/>
              </a:ext>
            </a:extLst>
          </p:cNvPr>
          <p:cNvSpPr>
            <a:spLocks noGrp="1"/>
          </p:cNvSpPr>
          <p:nvPr>
            <p:ph type="title"/>
          </p:nvPr>
        </p:nvSpPr>
        <p:spPr/>
        <p:txBody>
          <a:bodyPr/>
          <a:lstStyle/>
          <a:p>
            <a:r>
              <a:rPr lang="en-US" dirty="0"/>
              <a:t>Organization: Thesis Statements</a:t>
            </a:r>
          </a:p>
        </p:txBody>
      </p:sp>
      <p:sp>
        <p:nvSpPr>
          <p:cNvPr id="3" name="Content Placeholder 2">
            <a:extLst>
              <a:ext uri="{FF2B5EF4-FFF2-40B4-BE49-F238E27FC236}">
                <a16:creationId xmlns:a16="http://schemas.microsoft.com/office/drawing/2014/main" id="{1646F914-8360-459D-B3C8-C687577FAFAC}"/>
              </a:ext>
            </a:extLst>
          </p:cNvPr>
          <p:cNvSpPr>
            <a:spLocks noGrp="1"/>
          </p:cNvSpPr>
          <p:nvPr>
            <p:ph idx="1"/>
          </p:nvPr>
        </p:nvSpPr>
        <p:spPr>
          <a:xfrm>
            <a:off x="3869268" y="646394"/>
            <a:ext cx="7315200" cy="3566378"/>
          </a:xfrm>
        </p:spPr>
        <p:txBody>
          <a:bodyPr>
            <a:normAutofit/>
          </a:bodyPr>
          <a:lstStyle/>
          <a:p>
            <a:r>
              <a:rPr lang="en-US" sz="3200" dirty="0"/>
              <a:t>The purpose of a thesis statement is to provide a map of your essay. </a:t>
            </a:r>
          </a:p>
          <a:p>
            <a:r>
              <a:rPr lang="en-US" sz="3200" dirty="0"/>
              <a:t>Your reader should know exactly what to expect by reading only your thesis statement.</a:t>
            </a:r>
          </a:p>
          <a:p>
            <a:r>
              <a:rPr lang="en-US" sz="3200" dirty="0"/>
              <a:t>Just answer the question.</a:t>
            </a:r>
          </a:p>
        </p:txBody>
      </p:sp>
      <p:pic>
        <p:nvPicPr>
          <p:cNvPr id="5" name="Picture 4">
            <a:extLst>
              <a:ext uri="{FF2B5EF4-FFF2-40B4-BE49-F238E27FC236}">
                <a16:creationId xmlns:a16="http://schemas.microsoft.com/office/drawing/2014/main" id="{7A984E6A-5820-481C-9069-34A789394042}"/>
              </a:ext>
            </a:extLst>
          </p:cNvPr>
          <p:cNvPicPr>
            <a:picLocks noChangeAspect="1"/>
          </p:cNvPicPr>
          <p:nvPr/>
        </p:nvPicPr>
        <p:blipFill>
          <a:blip r:embed="rId2"/>
          <a:stretch>
            <a:fillRect/>
          </a:stretch>
        </p:blipFill>
        <p:spPr>
          <a:xfrm>
            <a:off x="8182376" y="4020730"/>
            <a:ext cx="3285120" cy="2380069"/>
          </a:xfrm>
          <a:prstGeom prst="rect">
            <a:avLst/>
          </a:prstGeom>
        </p:spPr>
      </p:pic>
    </p:spTree>
    <p:extLst>
      <p:ext uri="{BB962C8B-B14F-4D97-AF65-F5344CB8AC3E}">
        <p14:creationId xmlns:p14="http://schemas.microsoft.com/office/powerpoint/2010/main" val="1111363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F5D10-D7D7-4923-973B-53E185F0EFBF}"/>
              </a:ext>
            </a:extLst>
          </p:cNvPr>
          <p:cNvSpPr>
            <a:spLocks noGrp="1"/>
          </p:cNvSpPr>
          <p:nvPr>
            <p:ph type="title"/>
          </p:nvPr>
        </p:nvSpPr>
        <p:spPr/>
        <p:txBody>
          <a:bodyPr/>
          <a:lstStyle/>
          <a:p>
            <a:r>
              <a:rPr lang="en-US" dirty="0"/>
              <a:t>Organization: Thesis Statements</a:t>
            </a:r>
          </a:p>
        </p:txBody>
      </p:sp>
      <p:sp>
        <p:nvSpPr>
          <p:cNvPr id="3" name="Content Placeholder 2">
            <a:extLst>
              <a:ext uri="{FF2B5EF4-FFF2-40B4-BE49-F238E27FC236}">
                <a16:creationId xmlns:a16="http://schemas.microsoft.com/office/drawing/2014/main" id="{BA85C586-B26D-44C7-89F6-DE5A7DE685C2}"/>
              </a:ext>
            </a:extLst>
          </p:cNvPr>
          <p:cNvSpPr>
            <a:spLocks noGrp="1"/>
          </p:cNvSpPr>
          <p:nvPr>
            <p:ph idx="1"/>
          </p:nvPr>
        </p:nvSpPr>
        <p:spPr/>
        <p:txBody>
          <a:bodyPr>
            <a:normAutofit fontScale="85000" lnSpcReduction="10000"/>
          </a:bodyPr>
          <a:lstStyle/>
          <a:p>
            <a:pPr lvl="1"/>
            <a:r>
              <a:rPr lang="en-US" altLang="ja-JP" sz="3200" dirty="0"/>
              <a:t>State the specific topic.</a:t>
            </a:r>
          </a:p>
          <a:p>
            <a:pPr lvl="1"/>
            <a:r>
              <a:rPr kumimoji="1" lang="en-US" altLang="ja-JP" sz="3200" dirty="0"/>
              <a:t>May list subtopics or subdivisions.</a:t>
            </a:r>
          </a:p>
          <a:p>
            <a:pPr lvl="1"/>
            <a:r>
              <a:rPr lang="en-US" altLang="ja-JP" sz="3200" dirty="0"/>
              <a:t>May indicate the pattern of organization.</a:t>
            </a:r>
          </a:p>
          <a:p>
            <a:pPr lvl="1"/>
            <a:r>
              <a:rPr kumimoji="1" lang="en-US" altLang="ja-JP" sz="3200" dirty="0"/>
              <a:t>Is usually the last sentence in the paragraph.</a:t>
            </a:r>
          </a:p>
          <a:p>
            <a:pPr lvl="1"/>
            <a:endParaRPr kumimoji="1" lang="en-US" altLang="ja-JP" sz="3200" dirty="0"/>
          </a:p>
          <a:p>
            <a:pPr lvl="1"/>
            <a:r>
              <a:rPr kumimoji="1" lang="en-US" altLang="ja-JP" sz="3200" b="1" dirty="0">
                <a:solidFill>
                  <a:schemeClr val="accent1"/>
                </a:solidFill>
              </a:rPr>
              <a:t>In one sentence, clearly and concisely answer the prompt. Make sure to include the title and author (TAG).</a:t>
            </a:r>
          </a:p>
          <a:p>
            <a:pPr lvl="1"/>
            <a:endParaRPr lang="en-US" altLang="ja-JP" sz="3200" dirty="0"/>
          </a:p>
          <a:p>
            <a:pPr lvl="1"/>
            <a:r>
              <a:rPr kumimoji="1" lang="en-US" altLang="ja-JP" sz="3200" b="1" dirty="0"/>
              <a:t>Thesis statements are the most important part of your essay! If you do not have a thesis statement, you do not have an essay.</a:t>
            </a:r>
            <a:endParaRPr lang="en-US" sz="3200" dirty="0"/>
          </a:p>
        </p:txBody>
      </p:sp>
    </p:spTree>
    <p:extLst>
      <p:ext uri="{BB962C8B-B14F-4D97-AF65-F5344CB8AC3E}">
        <p14:creationId xmlns:p14="http://schemas.microsoft.com/office/powerpoint/2010/main" val="814305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4B5E8-6F0B-4FFD-960B-42EE10EDA817}"/>
              </a:ext>
            </a:extLst>
          </p:cNvPr>
          <p:cNvSpPr>
            <a:spLocks noGrp="1"/>
          </p:cNvSpPr>
          <p:nvPr>
            <p:ph type="title"/>
          </p:nvPr>
        </p:nvSpPr>
        <p:spPr/>
        <p:txBody>
          <a:bodyPr/>
          <a:lstStyle/>
          <a:p>
            <a:r>
              <a:rPr lang="en-US" dirty="0"/>
              <a:t>Thesis Statement Pitfalls</a:t>
            </a:r>
          </a:p>
        </p:txBody>
      </p:sp>
      <p:sp>
        <p:nvSpPr>
          <p:cNvPr id="3" name="Content Placeholder 2">
            <a:extLst>
              <a:ext uri="{FF2B5EF4-FFF2-40B4-BE49-F238E27FC236}">
                <a16:creationId xmlns:a16="http://schemas.microsoft.com/office/drawing/2014/main" id="{BF311888-A5B5-40AB-BAA4-48556D468A6D}"/>
              </a:ext>
            </a:extLst>
          </p:cNvPr>
          <p:cNvSpPr>
            <a:spLocks noGrp="1"/>
          </p:cNvSpPr>
          <p:nvPr>
            <p:ph idx="1"/>
          </p:nvPr>
        </p:nvSpPr>
        <p:spPr/>
        <p:txBody>
          <a:bodyPr>
            <a:normAutofit/>
          </a:bodyPr>
          <a:lstStyle/>
          <a:p>
            <a:r>
              <a:rPr lang="en-US" sz="2800" dirty="0"/>
              <a:t>Do not choose a thesis statement that is obvious or vague.</a:t>
            </a:r>
          </a:p>
          <a:p>
            <a:endParaRPr lang="en-US" sz="2800" dirty="0"/>
          </a:p>
          <a:p>
            <a:r>
              <a:rPr lang="en-US" sz="2800" i="1" dirty="0"/>
              <a:t>The Chrysalids </a:t>
            </a:r>
            <a:r>
              <a:rPr lang="en-US" sz="2800" dirty="0"/>
              <a:t>is a story about a post-apocalyptic world where many people are mutants.</a:t>
            </a:r>
          </a:p>
          <a:p>
            <a:pPr lvl="1"/>
            <a:r>
              <a:rPr lang="en-US" sz="2400" dirty="0"/>
              <a:t>First of all, yes, obviously.</a:t>
            </a:r>
          </a:p>
          <a:p>
            <a:pPr lvl="1"/>
            <a:r>
              <a:rPr lang="en-US" sz="2400" dirty="0"/>
              <a:t>Second, this is a summary, not an argument.</a:t>
            </a:r>
          </a:p>
        </p:txBody>
      </p:sp>
    </p:spTree>
    <p:extLst>
      <p:ext uri="{BB962C8B-B14F-4D97-AF65-F5344CB8AC3E}">
        <p14:creationId xmlns:p14="http://schemas.microsoft.com/office/powerpoint/2010/main" val="1950834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B498F-C156-4CDD-A935-B65CB89BEB41}"/>
              </a:ext>
            </a:extLst>
          </p:cNvPr>
          <p:cNvSpPr>
            <a:spLocks noGrp="1"/>
          </p:cNvSpPr>
          <p:nvPr>
            <p:ph type="title"/>
          </p:nvPr>
        </p:nvSpPr>
        <p:spPr/>
        <p:txBody>
          <a:bodyPr/>
          <a:lstStyle/>
          <a:p>
            <a:r>
              <a:rPr lang="en-US" dirty="0"/>
              <a:t>Basics</a:t>
            </a:r>
          </a:p>
        </p:txBody>
      </p:sp>
      <p:sp>
        <p:nvSpPr>
          <p:cNvPr id="3" name="Content Placeholder 2">
            <a:extLst>
              <a:ext uri="{FF2B5EF4-FFF2-40B4-BE49-F238E27FC236}">
                <a16:creationId xmlns:a16="http://schemas.microsoft.com/office/drawing/2014/main" id="{EA0A241F-AA1E-4910-A6DA-8D401A94AD71}"/>
              </a:ext>
            </a:extLst>
          </p:cNvPr>
          <p:cNvSpPr>
            <a:spLocks noGrp="1"/>
          </p:cNvSpPr>
          <p:nvPr>
            <p:ph idx="1"/>
          </p:nvPr>
        </p:nvSpPr>
        <p:spPr/>
        <p:txBody>
          <a:bodyPr>
            <a:normAutofit/>
          </a:bodyPr>
          <a:lstStyle/>
          <a:p>
            <a:r>
              <a:rPr lang="en-US" sz="3200" dirty="0"/>
              <a:t>Why do we write essays?</a:t>
            </a:r>
          </a:p>
          <a:p>
            <a:r>
              <a:rPr lang="en-US" sz="3200" dirty="0"/>
              <a:t>What is the purpose of a literary essay?</a:t>
            </a:r>
          </a:p>
        </p:txBody>
      </p:sp>
    </p:spTree>
    <p:extLst>
      <p:ext uri="{BB962C8B-B14F-4D97-AF65-F5344CB8AC3E}">
        <p14:creationId xmlns:p14="http://schemas.microsoft.com/office/powerpoint/2010/main" val="26355921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A6DC4-AC8E-4F7A-A514-AA213AAF2481}"/>
              </a:ext>
            </a:extLst>
          </p:cNvPr>
          <p:cNvSpPr>
            <a:spLocks noGrp="1"/>
          </p:cNvSpPr>
          <p:nvPr>
            <p:ph type="title"/>
          </p:nvPr>
        </p:nvSpPr>
        <p:spPr/>
        <p:txBody>
          <a:bodyPr/>
          <a:lstStyle/>
          <a:p>
            <a:r>
              <a:rPr lang="en-US" dirty="0"/>
              <a:t>Thesis Statement Pitfalls</a:t>
            </a:r>
          </a:p>
        </p:txBody>
      </p:sp>
      <p:sp>
        <p:nvSpPr>
          <p:cNvPr id="3" name="Content Placeholder 2">
            <a:extLst>
              <a:ext uri="{FF2B5EF4-FFF2-40B4-BE49-F238E27FC236}">
                <a16:creationId xmlns:a16="http://schemas.microsoft.com/office/drawing/2014/main" id="{2E77D246-3C64-45DA-A981-43659578641D}"/>
              </a:ext>
            </a:extLst>
          </p:cNvPr>
          <p:cNvSpPr>
            <a:spLocks noGrp="1"/>
          </p:cNvSpPr>
          <p:nvPr>
            <p:ph idx="1"/>
          </p:nvPr>
        </p:nvSpPr>
        <p:spPr/>
        <p:txBody>
          <a:bodyPr>
            <a:normAutofit/>
          </a:bodyPr>
          <a:lstStyle/>
          <a:p>
            <a:r>
              <a:rPr lang="en-US" sz="2800" dirty="0"/>
              <a:t>Choose a thesis statement that makes an opinion that can be argued.</a:t>
            </a:r>
          </a:p>
          <a:p>
            <a:endParaRPr lang="en-US" sz="2800" dirty="0"/>
          </a:p>
          <a:p>
            <a:r>
              <a:rPr lang="en-US" sz="2800" dirty="0"/>
              <a:t>In the novel </a:t>
            </a:r>
            <a:r>
              <a:rPr lang="en-US" sz="2800" i="1" dirty="0"/>
              <a:t>The Chrysalids, </a:t>
            </a:r>
            <a:r>
              <a:rPr lang="en-US" sz="2800" dirty="0"/>
              <a:t>John Wyndham presents a discriminatory, post-apocalyptic world as a powerful allegory for the genocide of WWII.</a:t>
            </a:r>
          </a:p>
          <a:p>
            <a:endParaRPr lang="en-US" sz="2800" dirty="0"/>
          </a:p>
        </p:txBody>
      </p:sp>
    </p:spTree>
    <p:extLst>
      <p:ext uri="{BB962C8B-B14F-4D97-AF65-F5344CB8AC3E}">
        <p14:creationId xmlns:p14="http://schemas.microsoft.com/office/powerpoint/2010/main" val="30256951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97943-F3B3-432E-8D12-27784382E5F7}"/>
              </a:ext>
            </a:extLst>
          </p:cNvPr>
          <p:cNvSpPr>
            <a:spLocks noGrp="1"/>
          </p:cNvSpPr>
          <p:nvPr>
            <p:ph type="title"/>
          </p:nvPr>
        </p:nvSpPr>
        <p:spPr/>
        <p:txBody>
          <a:bodyPr/>
          <a:lstStyle/>
          <a:p>
            <a:r>
              <a:rPr lang="en-US" dirty="0"/>
              <a:t>Organization: Paragraph Structure and Quote Integration</a:t>
            </a:r>
          </a:p>
        </p:txBody>
      </p:sp>
      <p:sp>
        <p:nvSpPr>
          <p:cNvPr id="3" name="Content Placeholder 2">
            <a:extLst>
              <a:ext uri="{FF2B5EF4-FFF2-40B4-BE49-F238E27FC236}">
                <a16:creationId xmlns:a16="http://schemas.microsoft.com/office/drawing/2014/main" id="{3D8FC30B-737D-49D1-92E5-F2CF1BE45A4D}"/>
              </a:ext>
            </a:extLst>
          </p:cNvPr>
          <p:cNvSpPr>
            <a:spLocks noGrp="1"/>
          </p:cNvSpPr>
          <p:nvPr>
            <p:ph idx="1"/>
          </p:nvPr>
        </p:nvSpPr>
        <p:spPr/>
        <p:txBody>
          <a:bodyPr>
            <a:normAutofit/>
          </a:bodyPr>
          <a:lstStyle/>
          <a:p>
            <a:pPr lvl="1"/>
            <a:r>
              <a:rPr kumimoji="1" lang="en-US" altLang="ja-JP" sz="2800" dirty="0">
                <a:solidFill>
                  <a:srgbClr val="C00000"/>
                </a:solidFill>
              </a:rPr>
              <a:t>Topic sentence</a:t>
            </a:r>
          </a:p>
          <a:p>
            <a:pPr lvl="1"/>
            <a:r>
              <a:rPr lang="en-US" altLang="ja-JP" sz="2800" dirty="0">
                <a:solidFill>
                  <a:schemeClr val="accent2">
                    <a:lumMod val="75000"/>
                  </a:schemeClr>
                </a:solidFill>
              </a:rPr>
              <a:t>Lead-in</a:t>
            </a:r>
          </a:p>
          <a:p>
            <a:pPr lvl="1"/>
            <a:r>
              <a:rPr kumimoji="1" lang="en-US" altLang="ja-JP" sz="2800" dirty="0">
                <a:solidFill>
                  <a:srgbClr val="0070C0"/>
                </a:solidFill>
              </a:rPr>
              <a:t>Quote</a:t>
            </a:r>
          </a:p>
          <a:p>
            <a:pPr lvl="1"/>
            <a:r>
              <a:rPr lang="en-US" altLang="ja-JP" sz="2800" dirty="0">
                <a:solidFill>
                  <a:srgbClr val="7030A0"/>
                </a:solidFill>
              </a:rPr>
              <a:t>Commentary</a:t>
            </a:r>
          </a:p>
          <a:p>
            <a:pPr lvl="1"/>
            <a:r>
              <a:rPr kumimoji="1" lang="en-US" altLang="ja-JP" sz="2800" dirty="0">
                <a:solidFill>
                  <a:schemeClr val="accent2">
                    <a:lumMod val="75000"/>
                  </a:schemeClr>
                </a:solidFill>
              </a:rPr>
              <a:t>Lead-in</a:t>
            </a:r>
          </a:p>
          <a:p>
            <a:pPr lvl="1"/>
            <a:r>
              <a:rPr lang="en-US" altLang="ja-JP" sz="2800" dirty="0">
                <a:solidFill>
                  <a:srgbClr val="0070C0"/>
                </a:solidFill>
              </a:rPr>
              <a:t>Quote</a:t>
            </a:r>
          </a:p>
          <a:p>
            <a:pPr lvl="1"/>
            <a:r>
              <a:rPr kumimoji="1" lang="en-US" altLang="ja-JP" sz="2800" dirty="0">
                <a:solidFill>
                  <a:srgbClr val="7030A0"/>
                </a:solidFill>
              </a:rPr>
              <a:t>Commentary</a:t>
            </a:r>
          </a:p>
          <a:p>
            <a:pPr lvl="1"/>
            <a:r>
              <a:rPr lang="en-US" altLang="ja-JP" sz="2800" dirty="0">
                <a:solidFill>
                  <a:schemeClr val="accent2">
                    <a:lumMod val="75000"/>
                  </a:schemeClr>
                </a:solidFill>
              </a:rPr>
              <a:t>Lead-in</a:t>
            </a:r>
          </a:p>
          <a:p>
            <a:pPr lvl="1"/>
            <a:r>
              <a:rPr kumimoji="1" lang="en-US" altLang="ja-JP" sz="2800" dirty="0">
                <a:solidFill>
                  <a:srgbClr val="0070C0"/>
                </a:solidFill>
              </a:rPr>
              <a:t>Quote</a:t>
            </a:r>
          </a:p>
          <a:p>
            <a:pPr lvl="1"/>
            <a:r>
              <a:rPr lang="en-US" altLang="ja-JP" sz="2800" dirty="0">
                <a:solidFill>
                  <a:srgbClr val="7030A0"/>
                </a:solidFill>
              </a:rPr>
              <a:t>Commentary</a:t>
            </a:r>
            <a:endParaRPr kumimoji="1" lang="en-US" altLang="ja-JP" sz="2800" dirty="0">
              <a:solidFill>
                <a:srgbClr val="7030A0"/>
              </a:solidFill>
            </a:endParaRPr>
          </a:p>
          <a:p>
            <a:pPr lvl="1"/>
            <a:r>
              <a:rPr lang="en-US" altLang="ja-JP" sz="2800" dirty="0">
                <a:solidFill>
                  <a:schemeClr val="bg1">
                    <a:lumMod val="65000"/>
                  </a:schemeClr>
                </a:solidFill>
              </a:rPr>
              <a:t>Conclusion</a:t>
            </a:r>
            <a:endParaRPr lang="en-US" sz="2800" dirty="0"/>
          </a:p>
        </p:txBody>
      </p:sp>
    </p:spTree>
    <p:extLst>
      <p:ext uri="{BB962C8B-B14F-4D97-AF65-F5344CB8AC3E}">
        <p14:creationId xmlns:p14="http://schemas.microsoft.com/office/powerpoint/2010/main" val="40866214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847C84-5C6C-4B49-816B-AAD6C4A98C07}"/>
              </a:ext>
            </a:extLst>
          </p:cNvPr>
          <p:cNvSpPr>
            <a:spLocks noGrp="1"/>
          </p:cNvSpPr>
          <p:nvPr>
            <p:ph type="title"/>
          </p:nvPr>
        </p:nvSpPr>
        <p:spPr/>
        <p:txBody>
          <a:bodyPr/>
          <a:lstStyle/>
          <a:p>
            <a:r>
              <a:rPr lang="en-US" dirty="0"/>
              <a:t>Organization: Paragraph Structure and Quote Integration</a:t>
            </a:r>
          </a:p>
        </p:txBody>
      </p:sp>
      <p:sp>
        <p:nvSpPr>
          <p:cNvPr id="3" name="Content Placeholder 2">
            <a:extLst>
              <a:ext uri="{FF2B5EF4-FFF2-40B4-BE49-F238E27FC236}">
                <a16:creationId xmlns:a16="http://schemas.microsoft.com/office/drawing/2014/main" id="{87969A26-19AC-4DC9-A50A-150A0DA83771}"/>
              </a:ext>
            </a:extLst>
          </p:cNvPr>
          <p:cNvSpPr>
            <a:spLocks noGrp="1"/>
          </p:cNvSpPr>
          <p:nvPr>
            <p:ph idx="1"/>
          </p:nvPr>
        </p:nvSpPr>
        <p:spPr>
          <a:xfrm>
            <a:off x="3586579" y="213064"/>
            <a:ext cx="8096435" cy="6409678"/>
          </a:xfrm>
        </p:spPr>
        <p:txBody>
          <a:bodyPr>
            <a:normAutofit fontScale="92500" lnSpcReduction="20000"/>
          </a:bodyPr>
          <a:lstStyle/>
          <a:p>
            <a:r>
              <a:rPr kumimoji="1" lang="en-US" altLang="ja-JP" dirty="0"/>
              <a:t>		“</a:t>
            </a:r>
            <a:r>
              <a:rPr lang="en-US" altLang="ja-JP" dirty="0">
                <a:solidFill>
                  <a:srgbClr val="C00000"/>
                </a:solidFill>
              </a:rPr>
              <a:t>People are so thoroughly under control that they have even given up their abilities to feel strong sensations. </a:t>
            </a:r>
            <a:r>
              <a:rPr lang="en-US" altLang="ja-JP" dirty="0">
                <a:solidFill>
                  <a:schemeClr val="accent2">
                    <a:lumMod val="75000"/>
                  </a:schemeClr>
                </a:solidFill>
              </a:rPr>
              <a:t>One of the first differences between Jonas’s world and ours to become evident is the lack of color. Jonas catches glimpses of red in an apple he is playing with and in the hair of his friend, but he does not truly experience it until the Giver transmits a memory of sledding to him. He looks at the sled beneath him and is shocked to find that the sled has </a:t>
            </a:r>
            <a:r>
              <a:rPr lang="en-US" altLang="ja-JP" dirty="0"/>
              <a:t>“</a:t>
            </a:r>
            <a:r>
              <a:rPr lang="en-US" altLang="ja-JP" dirty="0">
                <a:solidFill>
                  <a:srgbClr val="0070C0"/>
                </a:solidFill>
              </a:rPr>
              <a:t>that same mysterious quality that the apple had had so briefly. And Fiona’s hair</a:t>
            </a:r>
            <a:r>
              <a:rPr lang="en-US" altLang="ja-JP" dirty="0"/>
              <a:t>” (93).</a:t>
            </a:r>
            <a:r>
              <a:rPr lang="en-US" altLang="ja-JP" dirty="0">
                <a:solidFill>
                  <a:srgbClr val="7030A0"/>
                </a:solidFill>
              </a:rPr>
              <a:t> Between his own inherent abilities and the memories that are being given to him, Jonas is able to uncover the first layer of the human legacy that he and his fellow community members have been robbed of. </a:t>
            </a:r>
            <a:r>
              <a:rPr lang="en-US" altLang="ja-JP" dirty="0"/>
              <a:t> </a:t>
            </a:r>
            <a:r>
              <a:rPr lang="en-US" altLang="ja-JP" dirty="0">
                <a:solidFill>
                  <a:schemeClr val="accent2">
                    <a:lumMod val="75000"/>
                  </a:schemeClr>
                </a:solidFill>
              </a:rPr>
              <a:t>Jonas dives deeper into that world when he discovers the concept of love. When he asks his parents if they love him, they respond that love is </a:t>
            </a:r>
            <a:r>
              <a:rPr lang="en-US" altLang="ja-JP" dirty="0"/>
              <a:t>“</a:t>
            </a:r>
            <a:r>
              <a:rPr lang="en-US" altLang="ja-JP" dirty="0">
                <a:solidFill>
                  <a:srgbClr val="0070C0"/>
                </a:solidFill>
              </a:rPr>
              <a:t>a very generalized word, so meaningless that it’s become almost obsolete</a:t>
            </a:r>
            <a:r>
              <a:rPr lang="en-US" altLang="ja-JP" dirty="0"/>
              <a:t>” (127). </a:t>
            </a:r>
            <a:r>
              <a:rPr lang="en-US" altLang="ja-JP" dirty="0">
                <a:solidFill>
                  <a:srgbClr val="7030A0"/>
                </a:solidFill>
              </a:rPr>
              <a:t>This is a shock for Jonas and for the reader, because love is such a strong and integral aspect of our lives. It is hard for us to imagine a life without the love of our families and friends. With this experience, Jonas finds that his life lacks one of the most important components of human existence.</a:t>
            </a:r>
            <a:r>
              <a:rPr lang="en-US" altLang="ja-JP" dirty="0"/>
              <a:t> </a:t>
            </a:r>
            <a:r>
              <a:rPr lang="en-US" altLang="ja-JP" dirty="0">
                <a:solidFill>
                  <a:schemeClr val="accent2">
                    <a:lumMod val="75000"/>
                  </a:schemeClr>
                </a:solidFill>
              </a:rPr>
              <a:t>The final, most devastating revelation comes when Jonas watches his father release a </a:t>
            </a:r>
            <a:r>
              <a:rPr lang="en-US" altLang="ja-JP" dirty="0" err="1">
                <a:solidFill>
                  <a:schemeClr val="accent2">
                    <a:lumMod val="75000"/>
                  </a:schemeClr>
                </a:solidFill>
              </a:rPr>
              <a:t>newchild</a:t>
            </a:r>
            <a:r>
              <a:rPr lang="en-US" altLang="ja-JP" dirty="0">
                <a:solidFill>
                  <a:schemeClr val="accent2">
                    <a:lumMod val="75000"/>
                  </a:schemeClr>
                </a:solidFill>
              </a:rPr>
              <a:t>. At first, Jonas thinks that his father will take care of the child and help send him to a special place, but as he watches the ceremony and recognizes the familiar gestures from his memories, he realizes that his father has not saved the child, but that </a:t>
            </a:r>
            <a:r>
              <a:rPr lang="en-US" altLang="ja-JP" dirty="0">
                <a:solidFill>
                  <a:srgbClr val="0070C0"/>
                </a:solidFill>
              </a:rPr>
              <a:t>“[h]e killed it”</a:t>
            </a:r>
            <a:r>
              <a:rPr lang="en-US" altLang="ja-JP" dirty="0"/>
              <a:t> (150).</a:t>
            </a:r>
            <a:r>
              <a:rPr lang="en-US" altLang="ja-JP" dirty="0">
                <a:solidFill>
                  <a:srgbClr val="0070C0"/>
                </a:solidFill>
              </a:rPr>
              <a:t> </a:t>
            </a:r>
            <a:r>
              <a:rPr lang="en-US" altLang="ja-JP" dirty="0">
                <a:solidFill>
                  <a:srgbClr val="7030A0"/>
                </a:solidFill>
              </a:rPr>
              <a:t>With this final realization, Jonas comes to understand how completely his community is being controlled. They commit murder with no feeling and no understanding. </a:t>
            </a:r>
            <a:r>
              <a:rPr lang="en-US" altLang="ja-JP" dirty="0">
                <a:solidFill>
                  <a:schemeClr val="bg1">
                    <a:lumMod val="65000"/>
                  </a:schemeClr>
                </a:solidFill>
              </a:rPr>
              <a:t>The oppression of this society becomes complete when the people are cut off from the basic, universal experiences that are shared by every human on our planet. By coming to understand this, Jonas makes his final decision to free his community from this oppression.</a:t>
            </a:r>
            <a:endParaRPr kumimoji="1" lang="ja-JP" altLang="en-US" dirty="0"/>
          </a:p>
        </p:txBody>
      </p:sp>
    </p:spTree>
    <p:extLst>
      <p:ext uri="{BB962C8B-B14F-4D97-AF65-F5344CB8AC3E}">
        <p14:creationId xmlns:p14="http://schemas.microsoft.com/office/powerpoint/2010/main" val="39326826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BE4A3-95A2-4B9A-9756-B9FC4DCA09BA}"/>
              </a:ext>
            </a:extLst>
          </p:cNvPr>
          <p:cNvSpPr>
            <a:spLocks noGrp="1"/>
          </p:cNvSpPr>
          <p:nvPr>
            <p:ph type="title"/>
          </p:nvPr>
        </p:nvSpPr>
        <p:spPr/>
        <p:txBody>
          <a:bodyPr/>
          <a:lstStyle/>
          <a:p>
            <a:r>
              <a:rPr lang="en-US" dirty="0"/>
              <a:t>Organization: Concluding Paragraph</a:t>
            </a:r>
          </a:p>
        </p:txBody>
      </p:sp>
      <p:sp>
        <p:nvSpPr>
          <p:cNvPr id="3" name="Content Placeholder 2">
            <a:extLst>
              <a:ext uri="{FF2B5EF4-FFF2-40B4-BE49-F238E27FC236}">
                <a16:creationId xmlns:a16="http://schemas.microsoft.com/office/drawing/2014/main" id="{9C8553D1-7800-452F-B3CB-179C90048627}"/>
              </a:ext>
            </a:extLst>
          </p:cNvPr>
          <p:cNvSpPr>
            <a:spLocks noGrp="1"/>
          </p:cNvSpPr>
          <p:nvPr>
            <p:ph idx="1"/>
          </p:nvPr>
        </p:nvSpPr>
        <p:spPr/>
        <p:txBody>
          <a:bodyPr/>
          <a:lstStyle/>
          <a:p>
            <a:r>
              <a:rPr kumimoji="1" lang="en-US" altLang="ja-JP" dirty="0"/>
              <a:t>The concluding paragraph should start by restating your thesis.</a:t>
            </a:r>
          </a:p>
          <a:p>
            <a:r>
              <a:rPr kumimoji="1" lang="en-US" altLang="ja-JP" dirty="0"/>
              <a:t>Make sure to mention the title and author again.</a:t>
            </a:r>
          </a:p>
          <a:p>
            <a:endParaRPr kumimoji="1" lang="en-US" altLang="ja-JP" dirty="0"/>
          </a:p>
          <a:p>
            <a:r>
              <a:rPr kumimoji="1" lang="en-US" altLang="ja-JP" dirty="0"/>
              <a:t>A complete concluding paragraph will also do one of the following:</a:t>
            </a:r>
          </a:p>
          <a:p>
            <a:endParaRPr lang="en-US" altLang="ja-JP" dirty="0"/>
          </a:p>
          <a:p>
            <a:r>
              <a:rPr lang="en-US" altLang="ja-JP" dirty="0"/>
              <a:t>Relate the thesis statement to the book as a whole</a:t>
            </a:r>
          </a:p>
          <a:p>
            <a:r>
              <a:rPr lang="en-US" altLang="ja-JP" dirty="0"/>
              <a:t>Comment on how successful the author is</a:t>
            </a:r>
          </a:p>
          <a:p>
            <a:r>
              <a:rPr lang="en-US" altLang="ja-JP" dirty="0"/>
              <a:t>Say something personal</a:t>
            </a:r>
          </a:p>
          <a:p>
            <a:r>
              <a:rPr lang="en-US" altLang="ja-JP" dirty="0"/>
              <a:t>Make a prediction</a:t>
            </a:r>
          </a:p>
          <a:p>
            <a:r>
              <a:rPr lang="en-US" altLang="ja-JP" dirty="0"/>
              <a:t>Give an opinion of the novel’s value or significance</a:t>
            </a:r>
          </a:p>
          <a:p>
            <a:endParaRPr lang="en-US" dirty="0"/>
          </a:p>
        </p:txBody>
      </p:sp>
    </p:spTree>
    <p:extLst>
      <p:ext uri="{BB962C8B-B14F-4D97-AF65-F5344CB8AC3E}">
        <p14:creationId xmlns:p14="http://schemas.microsoft.com/office/powerpoint/2010/main" val="25254224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BB1EC-6695-4D16-ABF7-AE86C653AE56}"/>
              </a:ext>
            </a:extLst>
          </p:cNvPr>
          <p:cNvSpPr>
            <a:spLocks noGrp="1"/>
          </p:cNvSpPr>
          <p:nvPr>
            <p:ph type="title"/>
          </p:nvPr>
        </p:nvSpPr>
        <p:spPr/>
        <p:txBody>
          <a:bodyPr/>
          <a:lstStyle/>
          <a:p>
            <a:r>
              <a:rPr lang="en-US" dirty="0"/>
              <a:t>Organization: Concluding Paragraph Example</a:t>
            </a:r>
          </a:p>
        </p:txBody>
      </p:sp>
      <p:sp>
        <p:nvSpPr>
          <p:cNvPr id="3" name="Content Placeholder 2">
            <a:extLst>
              <a:ext uri="{FF2B5EF4-FFF2-40B4-BE49-F238E27FC236}">
                <a16:creationId xmlns:a16="http://schemas.microsoft.com/office/drawing/2014/main" id="{8AF22D6C-ED68-4E90-85E9-FE2175686390}"/>
              </a:ext>
            </a:extLst>
          </p:cNvPr>
          <p:cNvSpPr>
            <a:spLocks noGrp="1"/>
          </p:cNvSpPr>
          <p:nvPr>
            <p:ph idx="1"/>
          </p:nvPr>
        </p:nvSpPr>
        <p:spPr/>
        <p:txBody>
          <a:bodyPr/>
          <a:lstStyle/>
          <a:p>
            <a:r>
              <a:rPr lang="en-US" altLang="ja-JP" b="1" dirty="0">
                <a:solidFill>
                  <a:srgbClr val="7030A0"/>
                </a:solidFill>
              </a:rPr>
              <a:t>In Lois Lowry’s </a:t>
            </a:r>
            <a:r>
              <a:rPr lang="en-US" altLang="ja-JP" b="1" i="1" dirty="0">
                <a:solidFill>
                  <a:srgbClr val="7030A0"/>
                </a:solidFill>
              </a:rPr>
              <a:t>The Giver, </a:t>
            </a:r>
            <a:r>
              <a:rPr lang="en-US" altLang="ja-JP" b="1" dirty="0">
                <a:solidFill>
                  <a:srgbClr val="7030A0"/>
                </a:solidFill>
              </a:rPr>
              <a:t> we are taken into a dystopian world where the people no longer have control over the basic aspects of their own lives.</a:t>
            </a:r>
            <a:r>
              <a:rPr lang="ja-JP" altLang="en-US" b="1" dirty="0">
                <a:solidFill>
                  <a:srgbClr val="7030A0"/>
                </a:solidFill>
              </a:rPr>
              <a:t> </a:t>
            </a:r>
            <a:r>
              <a:rPr lang="en-US" altLang="ja-JP" dirty="0"/>
              <a:t>The story ends with Jonas sacrificing everything in order to give this control back to the people. It is a compelling conclusion that moves the reader to not only stand up for and defend the rights of the people, but go out and laugh, cry, love and explore. These are the birthrights of every human on this world, and we are reminded of the need to enjoy them in all their complexities.</a:t>
            </a:r>
            <a:endParaRPr lang="en-US" dirty="0"/>
          </a:p>
        </p:txBody>
      </p:sp>
    </p:spTree>
    <p:extLst>
      <p:ext uri="{BB962C8B-B14F-4D97-AF65-F5344CB8AC3E}">
        <p14:creationId xmlns:p14="http://schemas.microsoft.com/office/powerpoint/2010/main" val="17089130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67193-1FCE-4F8F-AA01-871DF0E1F4F5}"/>
              </a:ext>
            </a:extLst>
          </p:cNvPr>
          <p:cNvSpPr>
            <a:spLocks noGrp="1"/>
          </p:cNvSpPr>
          <p:nvPr>
            <p:ph type="title"/>
          </p:nvPr>
        </p:nvSpPr>
        <p:spPr/>
        <p:txBody>
          <a:bodyPr/>
          <a:lstStyle/>
          <a:p>
            <a:r>
              <a:rPr lang="en-US" dirty="0"/>
              <a:t>Language: Register</a:t>
            </a:r>
          </a:p>
        </p:txBody>
      </p:sp>
      <p:sp>
        <p:nvSpPr>
          <p:cNvPr id="3" name="Content Placeholder 2">
            <a:extLst>
              <a:ext uri="{FF2B5EF4-FFF2-40B4-BE49-F238E27FC236}">
                <a16:creationId xmlns:a16="http://schemas.microsoft.com/office/drawing/2014/main" id="{D7EA2EA0-C330-409E-93D7-F756BE379556}"/>
              </a:ext>
            </a:extLst>
          </p:cNvPr>
          <p:cNvSpPr>
            <a:spLocks noGrp="1"/>
          </p:cNvSpPr>
          <p:nvPr>
            <p:ph idx="1"/>
          </p:nvPr>
        </p:nvSpPr>
        <p:spPr/>
        <p:txBody>
          <a:bodyPr/>
          <a:lstStyle/>
          <a:p>
            <a:r>
              <a:rPr lang="en-US" dirty="0"/>
              <a:t>What is register?</a:t>
            </a:r>
          </a:p>
        </p:txBody>
      </p:sp>
    </p:spTree>
    <p:extLst>
      <p:ext uri="{BB962C8B-B14F-4D97-AF65-F5344CB8AC3E}">
        <p14:creationId xmlns:p14="http://schemas.microsoft.com/office/powerpoint/2010/main" val="39029182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DB56B-B1E0-49D3-94BB-D73B145C3A53}"/>
              </a:ext>
            </a:extLst>
          </p:cNvPr>
          <p:cNvSpPr>
            <a:spLocks noGrp="1"/>
          </p:cNvSpPr>
          <p:nvPr>
            <p:ph type="title"/>
          </p:nvPr>
        </p:nvSpPr>
        <p:spPr/>
        <p:txBody>
          <a:bodyPr/>
          <a:lstStyle/>
          <a:p>
            <a:r>
              <a:rPr lang="en-US" dirty="0"/>
              <a:t>Language: Register</a:t>
            </a:r>
          </a:p>
        </p:txBody>
      </p:sp>
      <p:sp>
        <p:nvSpPr>
          <p:cNvPr id="3" name="Content Placeholder 2">
            <a:extLst>
              <a:ext uri="{FF2B5EF4-FFF2-40B4-BE49-F238E27FC236}">
                <a16:creationId xmlns:a16="http://schemas.microsoft.com/office/drawing/2014/main" id="{B9676881-BEFC-4CD2-9518-522692027770}"/>
              </a:ext>
            </a:extLst>
          </p:cNvPr>
          <p:cNvSpPr>
            <a:spLocks noGrp="1"/>
          </p:cNvSpPr>
          <p:nvPr>
            <p:ph idx="1"/>
          </p:nvPr>
        </p:nvSpPr>
        <p:spPr/>
        <p:txBody>
          <a:bodyPr/>
          <a:lstStyle/>
          <a:p>
            <a:r>
              <a:rPr lang="en-US" i="1" dirty="0"/>
              <a:t>Linguistics</a:t>
            </a:r>
          </a:p>
          <a:p>
            <a:r>
              <a:rPr lang="en-US" dirty="0"/>
              <a:t>A variety of a language or a level of usage, as determined by degree of formality and choice of vocabulary, pronunciation, and syntax, according to the communicative purpose, social context, and social status of the user.</a:t>
            </a:r>
          </a:p>
          <a:p>
            <a:endParaRPr lang="en-US" dirty="0"/>
          </a:p>
        </p:txBody>
      </p:sp>
    </p:spTree>
    <p:extLst>
      <p:ext uri="{BB962C8B-B14F-4D97-AF65-F5344CB8AC3E}">
        <p14:creationId xmlns:p14="http://schemas.microsoft.com/office/powerpoint/2010/main" val="5125931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F890E-DC3E-4111-99F5-727727813F43}"/>
              </a:ext>
            </a:extLst>
          </p:cNvPr>
          <p:cNvSpPr>
            <a:spLocks noGrp="1"/>
          </p:cNvSpPr>
          <p:nvPr>
            <p:ph type="title"/>
          </p:nvPr>
        </p:nvSpPr>
        <p:spPr/>
        <p:txBody>
          <a:bodyPr/>
          <a:lstStyle/>
          <a:p>
            <a:r>
              <a:rPr lang="en-US" dirty="0"/>
              <a:t>Language: Register</a:t>
            </a:r>
          </a:p>
        </p:txBody>
      </p:sp>
      <p:pic>
        <p:nvPicPr>
          <p:cNvPr id="6" name="Content Placeholder 5">
            <a:extLst>
              <a:ext uri="{FF2B5EF4-FFF2-40B4-BE49-F238E27FC236}">
                <a16:creationId xmlns:a16="http://schemas.microsoft.com/office/drawing/2014/main" id="{A78E376C-4966-4274-B9EF-692A6EA4136A}"/>
              </a:ext>
            </a:extLst>
          </p:cNvPr>
          <p:cNvPicPr>
            <a:picLocks noGrp="1" noChangeAspect="1"/>
          </p:cNvPicPr>
          <p:nvPr>
            <p:ph sz="half" idx="1"/>
          </p:nvPr>
        </p:nvPicPr>
        <p:blipFill>
          <a:blip r:embed="rId2"/>
          <a:stretch>
            <a:fillRect/>
          </a:stretch>
        </p:blipFill>
        <p:spPr>
          <a:xfrm>
            <a:off x="3959530" y="194367"/>
            <a:ext cx="3286125" cy="6461103"/>
          </a:xfrm>
        </p:spPr>
      </p:pic>
      <p:pic>
        <p:nvPicPr>
          <p:cNvPr id="9" name="Content Placeholder 8">
            <a:extLst>
              <a:ext uri="{FF2B5EF4-FFF2-40B4-BE49-F238E27FC236}">
                <a16:creationId xmlns:a16="http://schemas.microsoft.com/office/drawing/2014/main" id="{4F9BEBE2-4669-4960-A166-BB5006DA80B7}"/>
              </a:ext>
            </a:extLst>
          </p:cNvPr>
          <p:cNvPicPr>
            <a:picLocks noGrp="1" noChangeAspect="1"/>
          </p:cNvPicPr>
          <p:nvPr>
            <p:ph sz="half" idx="2"/>
          </p:nvPr>
        </p:nvPicPr>
        <p:blipFill>
          <a:blip r:embed="rId3"/>
          <a:stretch>
            <a:fillRect/>
          </a:stretch>
        </p:blipFill>
        <p:spPr>
          <a:xfrm>
            <a:off x="7794594" y="1289610"/>
            <a:ext cx="3542190" cy="4373835"/>
          </a:xfrm>
        </p:spPr>
      </p:pic>
    </p:spTree>
    <p:extLst>
      <p:ext uri="{BB962C8B-B14F-4D97-AF65-F5344CB8AC3E}">
        <p14:creationId xmlns:p14="http://schemas.microsoft.com/office/powerpoint/2010/main" val="12518579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F5356-810A-4D92-8FA5-D7DBC981AD16}"/>
              </a:ext>
            </a:extLst>
          </p:cNvPr>
          <p:cNvSpPr>
            <a:spLocks noGrp="1"/>
          </p:cNvSpPr>
          <p:nvPr>
            <p:ph type="title"/>
          </p:nvPr>
        </p:nvSpPr>
        <p:spPr/>
        <p:txBody>
          <a:bodyPr/>
          <a:lstStyle/>
          <a:p>
            <a:r>
              <a:rPr lang="en-US" dirty="0"/>
              <a:t>Language: Register Shifting Activity</a:t>
            </a:r>
          </a:p>
        </p:txBody>
      </p:sp>
      <p:sp>
        <p:nvSpPr>
          <p:cNvPr id="3" name="Content Placeholder 2">
            <a:extLst>
              <a:ext uri="{FF2B5EF4-FFF2-40B4-BE49-F238E27FC236}">
                <a16:creationId xmlns:a16="http://schemas.microsoft.com/office/drawing/2014/main" id="{3031D2E0-0593-4584-805C-2FCA5EA7A73A}"/>
              </a:ext>
            </a:extLst>
          </p:cNvPr>
          <p:cNvSpPr>
            <a:spLocks noGrp="1"/>
          </p:cNvSpPr>
          <p:nvPr>
            <p:ph idx="1"/>
          </p:nvPr>
        </p:nvSpPr>
        <p:spPr/>
        <p:txBody>
          <a:bodyPr>
            <a:normAutofit/>
          </a:bodyPr>
          <a:lstStyle/>
          <a:p>
            <a:pPr marL="457200" indent="-457200">
              <a:buFont typeface="+mj-lt"/>
              <a:buAutoNum type="arabicPeriod"/>
            </a:pPr>
            <a:r>
              <a:rPr lang="en-US" dirty="0"/>
              <a:t>Choose a popular song.</a:t>
            </a:r>
          </a:p>
          <a:p>
            <a:pPr marL="457200" indent="-457200">
              <a:buFont typeface="+mj-lt"/>
              <a:buAutoNum type="arabicPeriod"/>
            </a:pPr>
            <a:r>
              <a:rPr lang="en-US" dirty="0"/>
              <a:t>Pick 3-4 lines from that song.</a:t>
            </a:r>
          </a:p>
          <a:p>
            <a:pPr marL="457200" indent="-457200">
              <a:buFont typeface="+mj-lt"/>
              <a:buAutoNum type="arabicPeriod"/>
            </a:pPr>
            <a:r>
              <a:rPr lang="en-US" dirty="0"/>
              <a:t>Shift them as far up as you can.</a:t>
            </a:r>
          </a:p>
          <a:p>
            <a:pPr marL="457200" indent="-457200">
              <a:buFont typeface="+mj-lt"/>
              <a:buAutoNum type="arabicPeriod"/>
            </a:pPr>
            <a:r>
              <a:rPr lang="en-US" dirty="0"/>
              <a:t>Don’t tell anyone what song you are doing!</a:t>
            </a:r>
          </a:p>
          <a:p>
            <a:pPr marL="457200" indent="-457200">
              <a:buFont typeface="+mj-lt"/>
              <a:buAutoNum type="arabicPeriod"/>
            </a:pPr>
            <a:r>
              <a:rPr lang="en-US" dirty="0"/>
              <a:t>Read the lines to the class and have your classmates guess which song you did.</a:t>
            </a:r>
          </a:p>
        </p:txBody>
      </p:sp>
    </p:spTree>
    <p:extLst>
      <p:ext uri="{BB962C8B-B14F-4D97-AF65-F5344CB8AC3E}">
        <p14:creationId xmlns:p14="http://schemas.microsoft.com/office/powerpoint/2010/main" val="18703786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92A38-ECF0-4AA5-8DC4-54795D668D72}"/>
              </a:ext>
            </a:extLst>
          </p:cNvPr>
          <p:cNvSpPr>
            <a:spLocks noGrp="1"/>
          </p:cNvSpPr>
          <p:nvPr>
            <p:ph type="title"/>
          </p:nvPr>
        </p:nvSpPr>
        <p:spPr/>
        <p:txBody>
          <a:bodyPr/>
          <a:lstStyle/>
          <a:p>
            <a:r>
              <a:rPr lang="en-US" dirty="0"/>
              <a:t>Language: First Person Pronouns</a:t>
            </a:r>
          </a:p>
        </p:txBody>
      </p:sp>
      <p:sp>
        <p:nvSpPr>
          <p:cNvPr id="3" name="Content Placeholder 2">
            <a:extLst>
              <a:ext uri="{FF2B5EF4-FFF2-40B4-BE49-F238E27FC236}">
                <a16:creationId xmlns:a16="http://schemas.microsoft.com/office/drawing/2014/main" id="{E5FB491E-FD35-48F5-BC52-6D9B84466828}"/>
              </a:ext>
            </a:extLst>
          </p:cNvPr>
          <p:cNvSpPr>
            <a:spLocks noGrp="1"/>
          </p:cNvSpPr>
          <p:nvPr>
            <p:ph idx="1"/>
          </p:nvPr>
        </p:nvSpPr>
        <p:spPr/>
        <p:txBody>
          <a:bodyPr>
            <a:normAutofit/>
          </a:bodyPr>
          <a:lstStyle/>
          <a:p>
            <a:r>
              <a:rPr lang="en-US" sz="3200" dirty="0"/>
              <a:t>Is it appropriate to use first person pronouns (I, my, me) in academic essays? </a:t>
            </a:r>
          </a:p>
          <a:p>
            <a:r>
              <a:rPr lang="en-US" sz="3200" dirty="0"/>
              <a:t>Why or why not?</a:t>
            </a:r>
          </a:p>
        </p:txBody>
      </p:sp>
    </p:spTree>
    <p:extLst>
      <p:ext uri="{BB962C8B-B14F-4D97-AF65-F5344CB8AC3E}">
        <p14:creationId xmlns:p14="http://schemas.microsoft.com/office/powerpoint/2010/main" val="39603697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AB19A-D43C-494D-AFCB-10A09F71545C}"/>
              </a:ext>
            </a:extLst>
          </p:cNvPr>
          <p:cNvSpPr>
            <a:spLocks noGrp="1"/>
          </p:cNvSpPr>
          <p:nvPr>
            <p:ph type="title"/>
          </p:nvPr>
        </p:nvSpPr>
        <p:spPr/>
        <p:txBody>
          <a:bodyPr/>
          <a:lstStyle/>
          <a:p>
            <a:r>
              <a:rPr lang="en-US" dirty="0"/>
              <a:t>Why Essays?</a:t>
            </a:r>
          </a:p>
        </p:txBody>
      </p:sp>
      <p:sp>
        <p:nvSpPr>
          <p:cNvPr id="3" name="Content Placeholder 2">
            <a:extLst>
              <a:ext uri="{FF2B5EF4-FFF2-40B4-BE49-F238E27FC236}">
                <a16:creationId xmlns:a16="http://schemas.microsoft.com/office/drawing/2014/main" id="{23C9907D-E681-47A7-9F74-6B3BD596ADF9}"/>
              </a:ext>
            </a:extLst>
          </p:cNvPr>
          <p:cNvSpPr>
            <a:spLocks noGrp="1"/>
          </p:cNvSpPr>
          <p:nvPr>
            <p:ph idx="1"/>
          </p:nvPr>
        </p:nvSpPr>
        <p:spPr/>
        <p:txBody>
          <a:bodyPr/>
          <a:lstStyle/>
          <a:p>
            <a:pPr algn="r"/>
            <a:r>
              <a:rPr kumimoji="1" lang="en-US" altLang="ja-JP" dirty="0"/>
              <a:t>Essay writing is an interesting form because </a:t>
            </a:r>
            <a:r>
              <a:rPr lang="en-US" altLang="ja-JP" dirty="0"/>
              <a:t>it h</a:t>
            </a:r>
            <a:r>
              <a:rPr kumimoji="1" lang="en-US" altLang="ja-JP" dirty="0"/>
              <a:t>as a structure and format that need to be followed. </a:t>
            </a:r>
            <a:endParaRPr lang="en-US" altLang="ja-JP" dirty="0"/>
          </a:p>
          <a:p>
            <a:pPr algn="r">
              <a:buFont typeface="Arial" pitchFamily="34" charset="0"/>
              <a:buChar char="•"/>
            </a:pPr>
            <a:endParaRPr kumimoji="1" lang="en-US" altLang="ja-JP" dirty="0"/>
          </a:p>
          <a:p>
            <a:pPr algn="r"/>
            <a:r>
              <a:rPr lang="en-US" altLang="ja-JP" dirty="0"/>
              <a:t>However, there is an element of creativity and personalization within the essay that makes it exceptional and different from other academic work. </a:t>
            </a:r>
            <a:endParaRPr kumimoji="1" lang="en-US" altLang="ja-JP" dirty="0"/>
          </a:p>
          <a:p>
            <a:pPr algn="r">
              <a:buFont typeface="Arial" pitchFamily="34" charset="0"/>
              <a:buChar char="•"/>
            </a:pPr>
            <a:endParaRPr kumimoji="1" lang="ja-JP" altLang="en-US" dirty="0"/>
          </a:p>
          <a:p>
            <a:r>
              <a:rPr lang="en-US" altLang="ja-JP" dirty="0"/>
              <a:t> The structure and organization make an essay instantly recognizable and easy to process for the </a:t>
            </a:r>
            <a:r>
              <a:rPr lang="en-US" altLang="ja-JP" dirty="0">
                <a:solidFill>
                  <a:srgbClr val="7030A0"/>
                </a:solidFill>
              </a:rPr>
              <a:t>reader</a:t>
            </a:r>
            <a:r>
              <a:rPr lang="en-US" altLang="ja-JP" dirty="0"/>
              <a:t>, while the </a:t>
            </a:r>
            <a:r>
              <a:rPr lang="en-US" altLang="ja-JP" dirty="0">
                <a:solidFill>
                  <a:srgbClr val="7030A0"/>
                </a:solidFill>
              </a:rPr>
              <a:t>writer </a:t>
            </a:r>
            <a:r>
              <a:rPr lang="en-US" altLang="ja-JP" dirty="0"/>
              <a:t>can express their ideas creatively and fluidly. </a:t>
            </a:r>
          </a:p>
        </p:txBody>
      </p:sp>
    </p:spTree>
    <p:extLst>
      <p:ext uri="{BB962C8B-B14F-4D97-AF65-F5344CB8AC3E}">
        <p14:creationId xmlns:p14="http://schemas.microsoft.com/office/powerpoint/2010/main" val="39547617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AAD22-78C7-4C94-B954-A62239958B50}"/>
              </a:ext>
            </a:extLst>
          </p:cNvPr>
          <p:cNvSpPr>
            <a:spLocks noGrp="1"/>
          </p:cNvSpPr>
          <p:nvPr>
            <p:ph type="title"/>
          </p:nvPr>
        </p:nvSpPr>
        <p:spPr/>
        <p:txBody>
          <a:bodyPr/>
          <a:lstStyle/>
          <a:p>
            <a:r>
              <a:rPr lang="en-US" dirty="0"/>
              <a:t>Language: First Person Pronouns</a:t>
            </a:r>
          </a:p>
        </p:txBody>
      </p:sp>
      <p:sp>
        <p:nvSpPr>
          <p:cNvPr id="3" name="Content Placeholder 2">
            <a:extLst>
              <a:ext uri="{FF2B5EF4-FFF2-40B4-BE49-F238E27FC236}">
                <a16:creationId xmlns:a16="http://schemas.microsoft.com/office/drawing/2014/main" id="{80E86854-2A7C-4C4D-ABFD-A959C04DE474}"/>
              </a:ext>
            </a:extLst>
          </p:cNvPr>
          <p:cNvSpPr>
            <a:spLocks noGrp="1"/>
          </p:cNvSpPr>
          <p:nvPr>
            <p:ph idx="1"/>
          </p:nvPr>
        </p:nvSpPr>
        <p:spPr/>
        <p:txBody>
          <a:bodyPr>
            <a:normAutofit/>
          </a:bodyPr>
          <a:lstStyle/>
          <a:p>
            <a:r>
              <a:rPr lang="en-US" sz="2800" dirty="0"/>
              <a:t>In general, it’s best to avoid first person pronouns when writing academically. </a:t>
            </a:r>
          </a:p>
          <a:p>
            <a:r>
              <a:rPr lang="en-US" sz="2800" dirty="0"/>
              <a:t>Removing first person pronouns and irrelevant opinion language makes the writer sound more authoritative and confident.</a:t>
            </a:r>
          </a:p>
          <a:p>
            <a:endParaRPr lang="en-US" sz="2800" dirty="0"/>
          </a:p>
          <a:p>
            <a:r>
              <a:rPr lang="en-US" sz="2800" dirty="0"/>
              <a:t>“I believe that Vancouver is a great city to live in.”</a:t>
            </a:r>
          </a:p>
          <a:p>
            <a:r>
              <a:rPr lang="en-US" sz="2800" dirty="0"/>
              <a:t>“Vancouver is consistently rated as one of the most livable cities in the world.”</a:t>
            </a:r>
          </a:p>
        </p:txBody>
      </p:sp>
    </p:spTree>
    <p:extLst>
      <p:ext uri="{BB962C8B-B14F-4D97-AF65-F5344CB8AC3E}">
        <p14:creationId xmlns:p14="http://schemas.microsoft.com/office/powerpoint/2010/main" val="21663309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FA91A5-3481-4955-9714-329766757BB0}"/>
              </a:ext>
            </a:extLst>
          </p:cNvPr>
          <p:cNvSpPr>
            <a:spLocks noGrp="1"/>
          </p:cNvSpPr>
          <p:nvPr>
            <p:ph type="title"/>
          </p:nvPr>
        </p:nvSpPr>
        <p:spPr/>
        <p:txBody>
          <a:bodyPr/>
          <a:lstStyle/>
          <a:p>
            <a:r>
              <a:rPr lang="en-US" dirty="0"/>
              <a:t>Language: Contractions</a:t>
            </a:r>
          </a:p>
        </p:txBody>
      </p:sp>
      <p:sp>
        <p:nvSpPr>
          <p:cNvPr id="3" name="Content Placeholder 2">
            <a:extLst>
              <a:ext uri="{FF2B5EF4-FFF2-40B4-BE49-F238E27FC236}">
                <a16:creationId xmlns:a16="http://schemas.microsoft.com/office/drawing/2014/main" id="{6FFAC91A-2667-4BB1-98B8-C76AC4CD2375}"/>
              </a:ext>
            </a:extLst>
          </p:cNvPr>
          <p:cNvSpPr>
            <a:spLocks noGrp="1"/>
          </p:cNvSpPr>
          <p:nvPr>
            <p:ph idx="1"/>
          </p:nvPr>
        </p:nvSpPr>
        <p:spPr/>
        <p:txBody>
          <a:bodyPr>
            <a:normAutofit/>
          </a:bodyPr>
          <a:lstStyle/>
          <a:p>
            <a:r>
              <a:rPr lang="en-US" sz="3200" dirty="0"/>
              <a:t>In general, academic writing does not include the use of contractions. </a:t>
            </a:r>
          </a:p>
          <a:p>
            <a:endParaRPr lang="en-US" sz="3200" dirty="0"/>
          </a:p>
          <a:p>
            <a:r>
              <a:rPr lang="en-US" sz="3200" dirty="0"/>
              <a:t>“If you ask me, Waknuk isn’t a very tolerant place."</a:t>
            </a:r>
          </a:p>
          <a:p>
            <a:r>
              <a:rPr lang="en-US" sz="3200" dirty="0"/>
              <a:t>“Waknuk society lacks diversity and tolerance.”</a:t>
            </a:r>
          </a:p>
        </p:txBody>
      </p:sp>
    </p:spTree>
    <p:extLst>
      <p:ext uri="{BB962C8B-B14F-4D97-AF65-F5344CB8AC3E}">
        <p14:creationId xmlns:p14="http://schemas.microsoft.com/office/powerpoint/2010/main" val="6601628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71EA2C-85E1-483F-B346-B79FD790E84D}"/>
              </a:ext>
            </a:extLst>
          </p:cNvPr>
          <p:cNvSpPr>
            <a:spLocks noGrp="1"/>
          </p:cNvSpPr>
          <p:nvPr>
            <p:ph type="title"/>
          </p:nvPr>
        </p:nvSpPr>
        <p:spPr/>
        <p:txBody>
          <a:bodyPr/>
          <a:lstStyle/>
          <a:p>
            <a:r>
              <a:rPr lang="en-US" dirty="0"/>
              <a:t>Language: Literary Present</a:t>
            </a:r>
          </a:p>
        </p:txBody>
      </p:sp>
      <p:sp>
        <p:nvSpPr>
          <p:cNvPr id="3" name="Content Placeholder 2">
            <a:extLst>
              <a:ext uri="{FF2B5EF4-FFF2-40B4-BE49-F238E27FC236}">
                <a16:creationId xmlns:a16="http://schemas.microsoft.com/office/drawing/2014/main" id="{EB25E45E-4E38-4E98-BFCA-F67364C0AA2B}"/>
              </a:ext>
            </a:extLst>
          </p:cNvPr>
          <p:cNvSpPr>
            <a:spLocks noGrp="1"/>
          </p:cNvSpPr>
          <p:nvPr>
            <p:ph idx="1"/>
          </p:nvPr>
        </p:nvSpPr>
        <p:spPr/>
        <p:txBody>
          <a:bodyPr>
            <a:normAutofit/>
          </a:bodyPr>
          <a:lstStyle/>
          <a:p>
            <a:r>
              <a:rPr kumimoji="1" lang="en-US" altLang="ja-JP" sz="2400" dirty="0"/>
              <a:t>Literary essays are written in the </a:t>
            </a:r>
            <a:r>
              <a:rPr kumimoji="1" lang="en-US" altLang="ja-JP" sz="2400" b="1" dirty="0"/>
              <a:t>literary present tense</a:t>
            </a:r>
            <a:r>
              <a:rPr kumimoji="1" lang="en-US" altLang="ja-JP" sz="2400" dirty="0"/>
              <a:t>.</a:t>
            </a:r>
          </a:p>
          <a:p>
            <a:r>
              <a:rPr lang="en-US" altLang="ja-JP" sz="2400" dirty="0"/>
              <a:t>This is because artistic works are considered to exist in the “eternal present”…they are always happening.</a:t>
            </a:r>
          </a:p>
          <a:p>
            <a:endParaRPr kumimoji="1" lang="en-US" altLang="ja-JP" sz="2400" dirty="0"/>
          </a:p>
          <a:p>
            <a:r>
              <a:rPr lang="en-US" altLang="ja-JP" sz="2400" dirty="0"/>
              <a:t>The literary present is also used if you are quoting a text. You must show the change with square brackets. </a:t>
            </a:r>
          </a:p>
          <a:p>
            <a:r>
              <a:rPr lang="en-US" altLang="ja-JP" sz="2400" dirty="0"/>
              <a:t>Original: He charged the card and left with a sigh.</a:t>
            </a:r>
          </a:p>
          <a:p>
            <a:r>
              <a:rPr kumimoji="1" lang="en-US" altLang="ja-JP" sz="2400" dirty="0"/>
              <a:t>Quote: “He charge[s] the card and [leaves] with a sigh.”</a:t>
            </a:r>
          </a:p>
          <a:p>
            <a:endParaRPr lang="en-US" sz="2400" dirty="0"/>
          </a:p>
        </p:txBody>
      </p:sp>
    </p:spTree>
    <p:extLst>
      <p:ext uri="{BB962C8B-B14F-4D97-AF65-F5344CB8AC3E}">
        <p14:creationId xmlns:p14="http://schemas.microsoft.com/office/powerpoint/2010/main" val="25429229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A7AA2-D478-481A-A697-BA0148850204}"/>
              </a:ext>
            </a:extLst>
          </p:cNvPr>
          <p:cNvSpPr>
            <a:spLocks noGrp="1"/>
          </p:cNvSpPr>
          <p:nvPr>
            <p:ph type="title"/>
          </p:nvPr>
        </p:nvSpPr>
        <p:spPr/>
        <p:txBody>
          <a:bodyPr/>
          <a:lstStyle/>
          <a:p>
            <a:r>
              <a:rPr lang="en-US" dirty="0"/>
              <a:t>Writing Process</a:t>
            </a:r>
          </a:p>
        </p:txBody>
      </p:sp>
      <p:sp>
        <p:nvSpPr>
          <p:cNvPr id="3" name="Content Placeholder 2">
            <a:extLst>
              <a:ext uri="{FF2B5EF4-FFF2-40B4-BE49-F238E27FC236}">
                <a16:creationId xmlns:a16="http://schemas.microsoft.com/office/drawing/2014/main" id="{FD3E2F70-4633-47AC-B042-16730AFA94EE}"/>
              </a:ext>
            </a:extLst>
          </p:cNvPr>
          <p:cNvSpPr>
            <a:spLocks noGrp="1"/>
          </p:cNvSpPr>
          <p:nvPr>
            <p:ph idx="1"/>
          </p:nvPr>
        </p:nvSpPr>
        <p:spPr/>
        <p:txBody>
          <a:bodyPr>
            <a:normAutofit/>
          </a:bodyPr>
          <a:lstStyle/>
          <a:p>
            <a:r>
              <a:rPr lang="en-US" sz="2800" dirty="0"/>
              <a:t>You should always include evidence of planning, such as a brainstorm or outline. </a:t>
            </a:r>
          </a:p>
          <a:p>
            <a:r>
              <a:rPr lang="en-US" sz="2800" dirty="0"/>
              <a:t>For essays that are written outside of class, you should go through the process of prewriting, drafting, editing, self and peer evaluating, and publishing. </a:t>
            </a:r>
          </a:p>
          <a:p>
            <a:r>
              <a:rPr lang="en-US" sz="2800" dirty="0"/>
              <a:t>Every successful author ever has gone through this process, so you should too.</a:t>
            </a:r>
          </a:p>
        </p:txBody>
      </p:sp>
    </p:spTree>
    <p:extLst>
      <p:ext uri="{BB962C8B-B14F-4D97-AF65-F5344CB8AC3E}">
        <p14:creationId xmlns:p14="http://schemas.microsoft.com/office/powerpoint/2010/main" val="3900015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FC3DC-8E78-47A4-AC5A-E175E1B773AE}"/>
              </a:ext>
            </a:extLst>
          </p:cNvPr>
          <p:cNvSpPr>
            <a:spLocks noGrp="1"/>
          </p:cNvSpPr>
          <p:nvPr>
            <p:ph type="title"/>
          </p:nvPr>
        </p:nvSpPr>
        <p:spPr/>
        <p:txBody>
          <a:bodyPr/>
          <a:lstStyle/>
          <a:p>
            <a:r>
              <a:rPr lang="en-US" dirty="0"/>
              <a:t>Literary Essays</a:t>
            </a:r>
          </a:p>
        </p:txBody>
      </p:sp>
      <p:sp>
        <p:nvSpPr>
          <p:cNvPr id="3" name="Content Placeholder 2">
            <a:extLst>
              <a:ext uri="{FF2B5EF4-FFF2-40B4-BE49-F238E27FC236}">
                <a16:creationId xmlns:a16="http://schemas.microsoft.com/office/drawing/2014/main" id="{DC97707F-0420-480C-9B62-5615B6C89F21}"/>
              </a:ext>
            </a:extLst>
          </p:cNvPr>
          <p:cNvSpPr>
            <a:spLocks noGrp="1"/>
          </p:cNvSpPr>
          <p:nvPr>
            <p:ph idx="1"/>
          </p:nvPr>
        </p:nvSpPr>
        <p:spPr/>
        <p:txBody>
          <a:bodyPr>
            <a:normAutofit/>
          </a:bodyPr>
          <a:lstStyle/>
          <a:p>
            <a:endParaRPr lang="en-US" altLang="ja-JP" sz="2800" dirty="0"/>
          </a:p>
          <a:p>
            <a:r>
              <a:rPr lang="en-US" altLang="ja-JP" sz="2800" dirty="0"/>
              <a:t>A literary essay makes an argument about a text and defends it.</a:t>
            </a:r>
          </a:p>
          <a:p>
            <a:r>
              <a:rPr lang="en-US" altLang="ja-JP" sz="2800" dirty="0"/>
              <a:t>It gives your opinion about a particular element of the story (characters, themes, symbols, etc.).</a:t>
            </a:r>
          </a:p>
          <a:p>
            <a:endParaRPr lang="en-US" altLang="ja-JP" sz="2800" dirty="0"/>
          </a:p>
          <a:p>
            <a:endParaRPr lang="en-US" sz="2800" dirty="0"/>
          </a:p>
        </p:txBody>
      </p:sp>
    </p:spTree>
    <p:extLst>
      <p:ext uri="{BB962C8B-B14F-4D97-AF65-F5344CB8AC3E}">
        <p14:creationId xmlns:p14="http://schemas.microsoft.com/office/powerpoint/2010/main" val="3284221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E8F708-B37E-4617-8A14-BB0B924FE14F}"/>
              </a:ext>
            </a:extLst>
          </p:cNvPr>
          <p:cNvSpPr>
            <a:spLocks noGrp="1"/>
          </p:cNvSpPr>
          <p:nvPr>
            <p:ph type="title"/>
          </p:nvPr>
        </p:nvSpPr>
        <p:spPr/>
        <p:txBody>
          <a:bodyPr/>
          <a:lstStyle/>
          <a:p>
            <a:r>
              <a:rPr lang="en-US" dirty="0"/>
              <a:t>Basics</a:t>
            </a:r>
          </a:p>
        </p:txBody>
      </p:sp>
      <p:sp>
        <p:nvSpPr>
          <p:cNvPr id="3" name="Content Placeholder 2">
            <a:extLst>
              <a:ext uri="{FF2B5EF4-FFF2-40B4-BE49-F238E27FC236}">
                <a16:creationId xmlns:a16="http://schemas.microsoft.com/office/drawing/2014/main" id="{23F7967D-8D47-4C8A-BF1D-982FF0DA724F}"/>
              </a:ext>
            </a:extLst>
          </p:cNvPr>
          <p:cNvSpPr>
            <a:spLocks noGrp="1"/>
          </p:cNvSpPr>
          <p:nvPr>
            <p:ph idx="1"/>
          </p:nvPr>
        </p:nvSpPr>
        <p:spPr/>
        <p:txBody>
          <a:bodyPr>
            <a:normAutofit/>
          </a:bodyPr>
          <a:lstStyle/>
          <a:p>
            <a:r>
              <a:rPr lang="en-US" sz="3600" dirty="0"/>
              <a:t>Format</a:t>
            </a:r>
          </a:p>
          <a:p>
            <a:r>
              <a:rPr lang="en-US" sz="3600" dirty="0"/>
              <a:t>Mechanics and Grammar</a:t>
            </a:r>
          </a:p>
          <a:p>
            <a:r>
              <a:rPr lang="en-US" sz="3600" dirty="0"/>
              <a:t>Content</a:t>
            </a:r>
          </a:p>
          <a:p>
            <a:r>
              <a:rPr lang="en-US" sz="3600" dirty="0"/>
              <a:t>Organization</a:t>
            </a:r>
          </a:p>
          <a:p>
            <a:r>
              <a:rPr lang="en-US" sz="3600" dirty="0"/>
              <a:t>Language</a:t>
            </a:r>
          </a:p>
          <a:p>
            <a:r>
              <a:rPr lang="en-US" sz="3600" dirty="0"/>
              <a:t>Writing Process</a:t>
            </a:r>
          </a:p>
          <a:p>
            <a:endParaRPr lang="en-US" sz="3600" dirty="0"/>
          </a:p>
          <a:p>
            <a:r>
              <a:rPr lang="en-US" sz="3600" i="1" dirty="0"/>
              <a:t>Rubric</a:t>
            </a:r>
          </a:p>
        </p:txBody>
      </p:sp>
    </p:spTree>
    <p:extLst>
      <p:ext uri="{BB962C8B-B14F-4D97-AF65-F5344CB8AC3E}">
        <p14:creationId xmlns:p14="http://schemas.microsoft.com/office/powerpoint/2010/main" val="3816652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497D3-C606-4E53-82A0-69D90B0F8C72}"/>
              </a:ext>
            </a:extLst>
          </p:cNvPr>
          <p:cNvSpPr>
            <a:spLocks noGrp="1"/>
          </p:cNvSpPr>
          <p:nvPr>
            <p:ph type="title"/>
          </p:nvPr>
        </p:nvSpPr>
        <p:spPr/>
        <p:txBody>
          <a:bodyPr/>
          <a:lstStyle/>
          <a:p>
            <a:r>
              <a:rPr lang="en-US" dirty="0"/>
              <a:t>Format</a:t>
            </a:r>
          </a:p>
        </p:txBody>
      </p:sp>
      <p:pic>
        <p:nvPicPr>
          <p:cNvPr id="9" name="Content Placeholder 8">
            <a:extLst>
              <a:ext uri="{FF2B5EF4-FFF2-40B4-BE49-F238E27FC236}">
                <a16:creationId xmlns:a16="http://schemas.microsoft.com/office/drawing/2014/main" id="{42DCE71C-6B34-4D8C-8687-A740BFC8A8CE}"/>
              </a:ext>
            </a:extLst>
          </p:cNvPr>
          <p:cNvPicPr>
            <a:picLocks noGrp="1" noChangeAspect="1"/>
          </p:cNvPicPr>
          <p:nvPr>
            <p:ph idx="1"/>
          </p:nvPr>
        </p:nvPicPr>
        <p:blipFill>
          <a:blip r:embed="rId2"/>
          <a:stretch>
            <a:fillRect/>
          </a:stretch>
        </p:blipFill>
        <p:spPr>
          <a:xfrm>
            <a:off x="4263750" y="863600"/>
            <a:ext cx="6525176" cy="5121275"/>
          </a:xfrm>
        </p:spPr>
      </p:pic>
    </p:spTree>
    <p:extLst>
      <p:ext uri="{BB962C8B-B14F-4D97-AF65-F5344CB8AC3E}">
        <p14:creationId xmlns:p14="http://schemas.microsoft.com/office/powerpoint/2010/main" val="1808280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A19E8-2CB4-4CA9-A6EF-AB0E7B681E13}"/>
              </a:ext>
            </a:extLst>
          </p:cNvPr>
          <p:cNvSpPr>
            <a:spLocks noGrp="1"/>
          </p:cNvSpPr>
          <p:nvPr>
            <p:ph type="title"/>
          </p:nvPr>
        </p:nvSpPr>
        <p:spPr/>
        <p:txBody>
          <a:bodyPr/>
          <a:lstStyle/>
          <a:p>
            <a:r>
              <a:rPr lang="en-US" dirty="0"/>
              <a:t>Format</a:t>
            </a:r>
          </a:p>
        </p:txBody>
      </p:sp>
      <p:sp>
        <p:nvSpPr>
          <p:cNvPr id="3" name="Content Placeholder 2">
            <a:extLst>
              <a:ext uri="{FF2B5EF4-FFF2-40B4-BE49-F238E27FC236}">
                <a16:creationId xmlns:a16="http://schemas.microsoft.com/office/drawing/2014/main" id="{CFA83544-8F8D-4780-A200-84E379C70409}"/>
              </a:ext>
            </a:extLst>
          </p:cNvPr>
          <p:cNvSpPr>
            <a:spLocks noGrp="1"/>
          </p:cNvSpPr>
          <p:nvPr>
            <p:ph idx="1"/>
          </p:nvPr>
        </p:nvSpPr>
        <p:spPr/>
        <p:txBody>
          <a:bodyPr>
            <a:normAutofit/>
          </a:bodyPr>
          <a:lstStyle/>
          <a:p>
            <a:r>
              <a:rPr lang="en-US" sz="2800" dirty="0"/>
              <a:t>This is an example of MLA format, which most of your humanities college courses will require you to use.</a:t>
            </a:r>
          </a:p>
          <a:p>
            <a:r>
              <a:rPr lang="en-US" sz="2800" dirty="0"/>
              <a:t>When writing your in-class essay, you should mimic this style as closely as you can.</a:t>
            </a:r>
          </a:p>
        </p:txBody>
      </p:sp>
    </p:spTree>
    <p:extLst>
      <p:ext uri="{BB962C8B-B14F-4D97-AF65-F5344CB8AC3E}">
        <p14:creationId xmlns:p14="http://schemas.microsoft.com/office/powerpoint/2010/main" val="3510509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61F5D-BDF7-4CA9-9AFB-536AB4BA0469}"/>
              </a:ext>
            </a:extLst>
          </p:cNvPr>
          <p:cNvSpPr>
            <a:spLocks noGrp="1"/>
          </p:cNvSpPr>
          <p:nvPr>
            <p:ph type="title"/>
          </p:nvPr>
        </p:nvSpPr>
        <p:spPr/>
        <p:txBody>
          <a:bodyPr/>
          <a:lstStyle/>
          <a:p>
            <a:r>
              <a:rPr lang="en-US" dirty="0"/>
              <a:t>Mechanics and Grammar</a:t>
            </a:r>
          </a:p>
        </p:txBody>
      </p:sp>
      <p:sp>
        <p:nvSpPr>
          <p:cNvPr id="3" name="Content Placeholder 2">
            <a:extLst>
              <a:ext uri="{FF2B5EF4-FFF2-40B4-BE49-F238E27FC236}">
                <a16:creationId xmlns:a16="http://schemas.microsoft.com/office/drawing/2014/main" id="{D2D6F517-13E9-41D1-B800-39CCCA025871}"/>
              </a:ext>
            </a:extLst>
          </p:cNvPr>
          <p:cNvSpPr>
            <a:spLocks noGrp="1"/>
          </p:cNvSpPr>
          <p:nvPr>
            <p:ph idx="1"/>
          </p:nvPr>
        </p:nvSpPr>
        <p:spPr/>
        <p:txBody>
          <a:bodyPr>
            <a:normAutofit/>
          </a:bodyPr>
          <a:lstStyle/>
          <a:p>
            <a:r>
              <a:rPr lang="en-US" sz="2800" dirty="0"/>
              <a:t>An easy way to lose marks.</a:t>
            </a:r>
          </a:p>
          <a:p>
            <a:r>
              <a:rPr lang="en-US" sz="2800" dirty="0"/>
              <a:t>Look out in particular for run-on sentences, sentence fragments, and improper use of semicolons.</a:t>
            </a:r>
          </a:p>
          <a:p>
            <a:endParaRPr lang="en-US" sz="2800" dirty="0"/>
          </a:p>
          <a:p>
            <a:r>
              <a:rPr lang="en-US" sz="2800" dirty="0"/>
              <a:t>Proofreading – read your paper aloud to yourself.</a:t>
            </a:r>
          </a:p>
        </p:txBody>
      </p:sp>
    </p:spTree>
    <p:extLst>
      <p:ext uri="{BB962C8B-B14F-4D97-AF65-F5344CB8AC3E}">
        <p14:creationId xmlns:p14="http://schemas.microsoft.com/office/powerpoint/2010/main" val="2809101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8FB1B9-A405-469F-9E15-C92F92D8A152}"/>
              </a:ext>
            </a:extLst>
          </p:cNvPr>
          <p:cNvSpPr>
            <a:spLocks noGrp="1"/>
          </p:cNvSpPr>
          <p:nvPr>
            <p:ph type="title"/>
          </p:nvPr>
        </p:nvSpPr>
        <p:spPr/>
        <p:txBody>
          <a:bodyPr/>
          <a:lstStyle/>
          <a:p>
            <a:r>
              <a:rPr lang="en-US" dirty="0"/>
              <a:t>Content</a:t>
            </a:r>
          </a:p>
        </p:txBody>
      </p:sp>
      <p:sp>
        <p:nvSpPr>
          <p:cNvPr id="3" name="Content Placeholder 2">
            <a:extLst>
              <a:ext uri="{FF2B5EF4-FFF2-40B4-BE49-F238E27FC236}">
                <a16:creationId xmlns:a16="http://schemas.microsoft.com/office/drawing/2014/main" id="{6E3FC195-DADA-46E9-9805-EBB6DFC0CC32}"/>
              </a:ext>
            </a:extLst>
          </p:cNvPr>
          <p:cNvSpPr>
            <a:spLocks noGrp="1"/>
          </p:cNvSpPr>
          <p:nvPr>
            <p:ph idx="1"/>
          </p:nvPr>
        </p:nvSpPr>
        <p:spPr/>
        <p:txBody>
          <a:bodyPr>
            <a:normAutofit/>
          </a:bodyPr>
          <a:lstStyle/>
          <a:p>
            <a:r>
              <a:rPr lang="en-US" sz="3200" dirty="0"/>
              <a:t>Make sure you actually answer the question.</a:t>
            </a:r>
          </a:p>
          <a:p>
            <a:r>
              <a:rPr lang="en-US" sz="3200" dirty="0"/>
              <a:t>Take pity on your marker – originality, creativity, and legibility.</a:t>
            </a:r>
          </a:p>
          <a:p>
            <a:endParaRPr lang="en-US" sz="3200" dirty="0"/>
          </a:p>
        </p:txBody>
      </p:sp>
    </p:spTree>
    <p:extLst>
      <p:ext uri="{BB962C8B-B14F-4D97-AF65-F5344CB8AC3E}">
        <p14:creationId xmlns:p14="http://schemas.microsoft.com/office/powerpoint/2010/main" val="2950249377"/>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1459</TotalTime>
  <Words>1846</Words>
  <Application>Microsoft Macintosh PowerPoint</Application>
  <PresentationFormat>Widescreen</PresentationFormat>
  <Paragraphs>152</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Corbel</vt:lpstr>
      <vt:lpstr>Wingdings 2</vt:lpstr>
      <vt:lpstr>Frame</vt:lpstr>
      <vt:lpstr>Fundamentals of Essay Writing</vt:lpstr>
      <vt:lpstr>Basics</vt:lpstr>
      <vt:lpstr>Why Essays?</vt:lpstr>
      <vt:lpstr>Literary Essays</vt:lpstr>
      <vt:lpstr>Basics</vt:lpstr>
      <vt:lpstr>Format</vt:lpstr>
      <vt:lpstr>Format</vt:lpstr>
      <vt:lpstr>Mechanics and Grammar</vt:lpstr>
      <vt:lpstr>Content</vt:lpstr>
      <vt:lpstr>Organization</vt:lpstr>
      <vt:lpstr>Organization: Introductions</vt:lpstr>
      <vt:lpstr>Organization: Funnel Introductions</vt:lpstr>
      <vt:lpstr>Organization: Attention-Getting Introductions</vt:lpstr>
      <vt:lpstr>Organization: Introduction Example</vt:lpstr>
      <vt:lpstr>Organization: Introduction Example</vt:lpstr>
      <vt:lpstr>Organization: Thesis Statements</vt:lpstr>
      <vt:lpstr>Organization: Thesis Statements</vt:lpstr>
      <vt:lpstr>Organization: Thesis Statements</vt:lpstr>
      <vt:lpstr>Thesis Statement Pitfalls</vt:lpstr>
      <vt:lpstr>Thesis Statement Pitfalls</vt:lpstr>
      <vt:lpstr>Organization: Paragraph Structure and Quote Integration</vt:lpstr>
      <vt:lpstr>Organization: Paragraph Structure and Quote Integration</vt:lpstr>
      <vt:lpstr>Organization: Concluding Paragraph</vt:lpstr>
      <vt:lpstr>Organization: Concluding Paragraph Example</vt:lpstr>
      <vt:lpstr>Language: Register</vt:lpstr>
      <vt:lpstr>Language: Register</vt:lpstr>
      <vt:lpstr>Language: Register</vt:lpstr>
      <vt:lpstr>Language: Register Shifting Activity</vt:lpstr>
      <vt:lpstr>Language: First Person Pronouns</vt:lpstr>
      <vt:lpstr>Language: First Person Pronouns</vt:lpstr>
      <vt:lpstr>Language: Contractions</vt:lpstr>
      <vt:lpstr>Language: Literary Present</vt:lpstr>
      <vt:lpstr>Writing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Essay Writing</dc:title>
  <dc:creator>Ms. Prasad</dc:creator>
  <cp:lastModifiedBy>Sharlene Prasad</cp:lastModifiedBy>
  <cp:revision>38</cp:revision>
  <dcterms:created xsi:type="dcterms:W3CDTF">2018-03-15T16:45:00Z</dcterms:created>
  <dcterms:modified xsi:type="dcterms:W3CDTF">2020-02-12T18:19:14Z</dcterms:modified>
</cp:coreProperties>
</file>