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45AB7-AEC2-4B8C-A3BA-D1F86A20576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AB78DC-1CEC-47EC-A806-BD17B10274E1}">
      <dgm:prSet custT="1"/>
      <dgm:spPr/>
      <dgm:t>
        <a:bodyPr/>
        <a:lstStyle/>
        <a:p>
          <a:r>
            <a:rPr lang="en-CA" sz="2400" dirty="0"/>
            <a:t>The map shows that the </a:t>
          </a:r>
          <a:r>
            <a:rPr lang="en-CA" sz="2400" dirty="0" err="1"/>
            <a:t>Seljurk</a:t>
          </a:r>
          <a:r>
            <a:rPr lang="en-CA" sz="2400" dirty="0"/>
            <a:t> Turks had expanded their territory into Jerusalem and the area that the Christians considered to be the Holy Land.</a:t>
          </a:r>
          <a:endParaRPr lang="en-US" sz="2400" dirty="0"/>
        </a:p>
      </dgm:t>
    </dgm:pt>
    <dgm:pt modelId="{BFF5BC7F-1FB8-4D90-9E2B-EF7716AFA22A}" type="parTrans" cxnId="{8BBE8C56-074B-4AFB-B5BC-981767B660D4}">
      <dgm:prSet/>
      <dgm:spPr/>
      <dgm:t>
        <a:bodyPr/>
        <a:lstStyle/>
        <a:p>
          <a:endParaRPr lang="en-US"/>
        </a:p>
      </dgm:t>
    </dgm:pt>
    <dgm:pt modelId="{F1CF3285-55FA-4B47-B4AF-1D371B727B3B}" type="sibTrans" cxnId="{8BBE8C56-074B-4AFB-B5BC-981767B660D4}">
      <dgm:prSet/>
      <dgm:spPr/>
      <dgm:t>
        <a:bodyPr/>
        <a:lstStyle/>
        <a:p>
          <a:endParaRPr lang="en-US"/>
        </a:p>
      </dgm:t>
    </dgm:pt>
    <dgm:pt modelId="{6E8F4010-7020-405F-842E-8CC37E86AE76}">
      <dgm:prSet custT="1"/>
      <dgm:spPr/>
      <dgm:t>
        <a:bodyPr/>
        <a:lstStyle/>
        <a:p>
          <a:r>
            <a:rPr lang="en-CA" sz="2800" dirty="0"/>
            <a:t>This area had previously belonged to the Christians.</a:t>
          </a:r>
          <a:endParaRPr lang="en-US" sz="2800" dirty="0"/>
        </a:p>
      </dgm:t>
    </dgm:pt>
    <dgm:pt modelId="{E9F6D8C5-BFEA-4E18-ACC3-F7097C24E26E}" type="parTrans" cxnId="{BD17C007-7434-43DC-94CA-77589C162E09}">
      <dgm:prSet/>
      <dgm:spPr/>
      <dgm:t>
        <a:bodyPr/>
        <a:lstStyle/>
        <a:p>
          <a:endParaRPr lang="en-US"/>
        </a:p>
      </dgm:t>
    </dgm:pt>
    <dgm:pt modelId="{F8F234EE-0242-4EBF-8318-672D2765FBD5}" type="sibTrans" cxnId="{BD17C007-7434-43DC-94CA-77589C162E09}">
      <dgm:prSet/>
      <dgm:spPr/>
      <dgm:t>
        <a:bodyPr/>
        <a:lstStyle/>
        <a:p>
          <a:endParaRPr lang="en-US"/>
        </a:p>
      </dgm:t>
    </dgm:pt>
    <dgm:pt modelId="{1CEAFD8F-1056-445A-82A6-D59DD134AAF0}">
      <dgm:prSet custT="1"/>
      <dgm:spPr/>
      <dgm:t>
        <a:bodyPr/>
        <a:lstStyle/>
        <a:p>
          <a:r>
            <a:rPr lang="en-CA" sz="2800" dirty="0"/>
            <a:t>Christians would have seen the Muslim expansion as a threat.</a:t>
          </a:r>
          <a:endParaRPr lang="en-US" sz="2800" dirty="0"/>
        </a:p>
      </dgm:t>
    </dgm:pt>
    <dgm:pt modelId="{E3DB2FD8-8C8E-4BFB-B42A-754DEB762F94}" type="parTrans" cxnId="{D1EDC27F-15DB-4397-82AE-8ACFA2C22EEB}">
      <dgm:prSet/>
      <dgm:spPr/>
      <dgm:t>
        <a:bodyPr/>
        <a:lstStyle/>
        <a:p>
          <a:endParaRPr lang="en-US"/>
        </a:p>
      </dgm:t>
    </dgm:pt>
    <dgm:pt modelId="{E4E68A05-0229-42CA-9176-7F6D26374ED7}" type="sibTrans" cxnId="{D1EDC27F-15DB-4397-82AE-8ACFA2C22EEB}">
      <dgm:prSet/>
      <dgm:spPr/>
      <dgm:t>
        <a:bodyPr/>
        <a:lstStyle/>
        <a:p>
          <a:endParaRPr lang="en-US"/>
        </a:p>
      </dgm:t>
    </dgm:pt>
    <dgm:pt modelId="{169C796E-54FD-418A-9A97-C97FBD25D57A}" type="pres">
      <dgm:prSet presAssocID="{43545AB7-AEC2-4B8C-A3BA-D1F86A205769}" presName="outerComposite" presStyleCnt="0">
        <dgm:presLayoutVars>
          <dgm:chMax val="5"/>
          <dgm:dir/>
          <dgm:resizeHandles val="exact"/>
        </dgm:presLayoutVars>
      </dgm:prSet>
      <dgm:spPr/>
    </dgm:pt>
    <dgm:pt modelId="{F692AAE5-E695-4B83-9360-BC06CFFA506F}" type="pres">
      <dgm:prSet presAssocID="{43545AB7-AEC2-4B8C-A3BA-D1F86A205769}" presName="dummyMaxCanvas" presStyleCnt="0">
        <dgm:presLayoutVars/>
      </dgm:prSet>
      <dgm:spPr/>
    </dgm:pt>
    <dgm:pt modelId="{F14BF77D-23FE-4D52-9995-8AF9C4AF2C45}" type="pres">
      <dgm:prSet presAssocID="{43545AB7-AEC2-4B8C-A3BA-D1F86A205769}" presName="ThreeNodes_1" presStyleLbl="node1" presStyleIdx="0" presStyleCnt="3">
        <dgm:presLayoutVars>
          <dgm:bulletEnabled val="1"/>
        </dgm:presLayoutVars>
      </dgm:prSet>
      <dgm:spPr/>
    </dgm:pt>
    <dgm:pt modelId="{8F4A1AAD-19FB-4773-8B2C-2493D8B231F9}" type="pres">
      <dgm:prSet presAssocID="{43545AB7-AEC2-4B8C-A3BA-D1F86A205769}" presName="ThreeNodes_2" presStyleLbl="node1" presStyleIdx="1" presStyleCnt="3">
        <dgm:presLayoutVars>
          <dgm:bulletEnabled val="1"/>
        </dgm:presLayoutVars>
      </dgm:prSet>
      <dgm:spPr/>
    </dgm:pt>
    <dgm:pt modelId="{4D23956F-7B0A-400C-8882-AC7847835557}" type="pres">
      <dgm:prSet presAssocID="{43545AB7-AEC2-4B8C-A3BA-D1F86A205769}" presName="ThreeNodes_3" presStyleLbl="node1" presStyleIdx="2" presStyleCnt="3">
        <dgm:presLayoutVars>
          <dgm:bulletEnabled val="1"/>
        </dgm:presLayoutVars>
      </dgm:prSet>
      <dgm:spPr/>
    </dgm:pt>
    <dgm:pt modelId="{BD78BDC9-D9E0-41AF-AF79-C9F55254CF05}" type="pres">
      <dgm:prSet presAssocID="{43545AB7-AEC2-4B8C-A3BA-D1F86A205769}" presName="ThreeConn_1-2" presStyleLbl="fgAccFollowNode1" presStyleIdx="0" presStyleCnt="2">
        <dgm:presLayoutVars>
          <dgm:bulletEnabled val="1"/>
        </dgm:presLayoutVars>
      </dgm:prSet>
      <dgm:spPr/>
    </dgm:pt>
    <dgm:pt modelId="{D966E8D7-7FB1-4C30-BADA-12D6B33F20F6}" type="pres">
      <dgm:prSet presAssocID="{43545AB7-AEC2-4B8C-A3BA-D1F86A205769}" presName="ThreeConn_2-3" presStyleLbl="fgAccFollowNode1" presStyleIdx="1" presStyleCnt="2">
        <dgm:presLayoutVars>
          <dgm:bulletEnabled val="1"/>
        </dgm:presLayoutVars>
      </dgm:prSet>
      <dgm:spPr/>
    </dgm:pt>
    <dgm:pt modelId="{0E848337-1DBF-44CE-96B9-6CA69345A55B}" type="pres">
      <dgm:prSet presAssocID="{43545AB7-AEC2-4B8C-A3BA-D1F86A205769}" presName="ThreeNodes_1_text" presStyleLbl="node1" presStyleIdx="2" presStyleCnt="3">
        <dgm:presLayoutVars>
          <dgm:bulletEnabled val="1"/>
        </dgm:presLayoutVars>
      </dgm:prSet>
      <dgm:spPr/>
    </dgm:pt>
    <dgm:pt modelId="{C3259397-16ED-4746-AE2E-74A064A1AA2B}" type="pres">
      <dgm:prSet presAssocID="{43545AB7-AEC2-4B8C-A3BA-D1F86A205769}" presName="ThreeNodes_2_text" presStyleLbl="node1" presStyleIdx="2" presStyleCnt="3">
        <dgm:presLayoutVars>
          <dgm:bulletEnabled val="1"/>
        </dgm:presLayoutVars>
      </dgm:prSet>
      <dgm:spPr/>
    </dgm:pt>
    <dgm:pt modelId="{2C2FCB19-5961-467D-B14F-56A08124EB9D}" type="pres">
      <dgm:prSet presAssocID="{43545AB7-AEC2-4B8C-A3BA-D1F86A20576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17C007-7434-43DC-94CA-77589C162E09}" srcId="{43545AB7-AEC2-4B8C-A3BA-D1F86A205769}" destId="{6E8F4010-7020-405F-842E-8CC37E86AE76}" srcOrd="1" destOrd="0" parTransId="{E9F6D8C5-BFEA-4E18-ACC3-F7097C24E26E}" sibTransId="{F8F234EE-0242-4EBF-8318-672D2765FBD5}"/>
    <dgm:cxn modelId="{0D475629-667D-43D1-AE0D-34664FE45E60}" type="presOf" srcId="{6E8F4010-7020-405F-842E-8CC37E86AE76}" destId="{8F4A1AAD-19FB-4773-8B2C-2493D8B231F9}" srcOrd="0" destOrd="0" presId="urn:microsoft.com/office/officeart/2005/8/layout/vProcess5"/>
    <dgm:cxn modelId="{598FAB63-EA49-42DF-A3A0-320D48380AFF}" type="presOf" srcId="{7DAB78DC-1CEC-47EC-A806-BD17B10274E1}" destId="{0E848337-1DBF-44CE-96B9-6CA69345A55B}" srcOrd="1" destOrd="0" presId="urn:microsoft.com/office/officeart/2005/8/layout/vProcess5"/>
    <dgm:cxn modelId="{9020B052-515F-4A07-8532-749706C7157C}" type="presOf" srcId="{7DAB78DC-1CEC-47EC-A806-BD17B10274E1}" destId="{F14BF77D-23FE-4D52-9995-8AF9C4AF2C45}" srcOrd="0" destOrd="0" presId="urn:microsoft.com/office/officeart/2005/8/layout/vProcess5"/>
    <dgm:cxn modelId="{D2D05854-F1DA-45AA-BB87-8A445BAE70B4}" type="presOf" srcId="{1CEAFD8F-1056-445A-82A6-D59DD134AAF0}" destId="{4D23956F-7B0A-400C-8882-AC7847835557}" srcOrd="0" destOrd="0" presId="urn:microsoft.com/office/officeart/2005/8/layout/vProcess5"/>
    <dgm:cxn modelId="{8BBE8C56-074B-4AFB-B5BC-981767B660D4}" srcId="{43545AB7-AEC2-4B8C-A3BA-D1F86A205769}" destId="{7DAB78DC-1CEC-47EC-A806-BD17B10274E1}" srcOrd="0" destOrd="0" parTransId="{BFF5BC7F-1FB8-4D90-9E2B-EF7716AFA22A}" sibTransId="{F1CF3285-55FA-4B47-B4AF-1D371B727B3B}"/>
    <dgm:cxn modelId="{D1EDC27F-15DB-4397-82AE-8ACFA2C22EEB}" srcId="{43545AB7-AEC2-4B8C-A3BA-D1F86A205769}" destId="{1CEAFD8F-1056-445A-82A6-D59DD134AAF0}" srcOrd="2" destOrd="0" parTransId="{E3DB2FD8-8C8E-4BFB-B42A-754DEB762F94}" sibTransId="{E4E68A05-0229-42CA-9176-7F6D26374ED7}"/>
    <dgm:cxn modelId="{1ED8899C-9D39-4730-A492-A9AD52003239}" type="presOf" srcId="{1CEAFD8F-1056-445A-82A6-D59DD134AAF0}" destId="{2C2FCB19-5961-467D-B14F-56A08124EB9D}" srcOrd="1" destOrd="0" presId="urn:microsoft.com/office/officeart/2005/8/layout/vProcess5"/>
    <dgm:cxn modelId="{2CF3CD9F-0296-421A-9E25-6019378D3F39}" type="presOf" srcId="{43545AB7-AEC2-4B8C-A3BA-D1F86A205769}" destId="{169C796E-54FD-418A-9A97-C97FBD25D57A}" srcOrd="0" destOrd="0" presId="urn:microsoft.com/office/officeart/2005/8/layout/vProcess5"/>
    <dgm:cxn modelId="{798CBAC1-638E-4F56-9C31-70650BF61C57}" type="presOf" srcId="{F8F234EE-0242-4EBF-8318-672D2765FBD5}" destId="{D966E8D7-7FB1-4C30-BADA-12D6B33F20F6}" srcOrd="0" destOrd="0" presId="urn:microsoft.com/office/officeart/2005/8/layout/vProcess5"/>
    <dgm:cxn modelId="{53DCE9D0-AD0F-414D-9972-9CCB6BAFFD2D}" type="presOf" srcId="{F1CF3285-55FA-4B47-B4AF-1D371B727B3B}" destId="{BD78BDC9-D9E0-41AF-AF79-C9F55254CF05}" srcOrd="0" destOrd="0" presId="urn:microsoft.com/office/officeart/2005/8/layout/vProcess5"/>
    <dgm:cxn modelId="{C5EEDDF4-3C59-4CF1-9FED-0DDB178D5841}" type="presOf" srcId="{6E8F4010-7020-405F-842E-8CC37E86AE76}" destId="{C3259397-16ED-4746-AE2E-74A064A1AA2B}" srcOrd="1" destOrd="0" presId="urn:microsoft.com/office/officeart/2005/8/layout/vProcess5"/>
    <dgm:cxn modelId="{9F47DA9E-0356-4E75-B441-D65756574252}" type="presParOf" srcId="{169C796E-54FD-418A-9A97-C97FBD25D57A}" destId="{F692AAE5-E695-4B83-9360-BC06CFFA506F}" srcOrd="0" destOrd="0" presId="urn:microsoft.com/office/officeart/2005/8/layout/vProcess5"/>
    <dgm:cxn modelId="{3C8D7E2D-A0F1-47FC-A4F4-404A238AC4A0}" type="presParOf" srcId="{169C796E-54FD-418A-9A97-C97FBD25D57A}" destId="{F14BF77D-23FE-4D52-9995-8AF9C4AF2C45}" srcOrd="1" destOrd="0" presId="urn:microsoft.com/office/officeart/2005/8/layout/vProcess5"/>
    <dgm:cxn modelId="{C4B6E803-59F3-4C63-90E4-D06078658AFE}" type="presParOf" srcId="{169C796E-54FD-418A-9A97-C97FBD25D57A}" destId="{8F4A1AAD-19FB-4773-8B2C-2493D8B231F9}" srcOrd="2" destOrd="0" presId="urn:microsoft.com/office/officeart/2005/8/layout/vProcess5"/>
    <dgm:cxn modelId="{D5EBC07F-715A-4943-B097-A541DD427AAA}" type="presParOf" srcId="{169C796E-54FD-418A-9A97-C97FBD25D57A}" destId="{4D23956F-7B0A-400C-8882-AC7847835557}" srcOrd="3" destOrd="0" presId="urn:microsoft.com/office/officeart/2005/8/layout/vProcess5"/>
    <dgm:cxn modelId="{956B670D-07CB-4C19-8BC1-8EB58A942F67}" type="presParOf" srcId="{169C796E-54FD-418A-9A97-C97FBD25D57A}" destId="{BD78BDC9-D9E0-41AF-AF79-C9F55254CF05}" srcOrd="4" destOrd="0" presId="urn:microsoft.com/office/officeart/2005/8/layout/vProcess5"/>
    <dgm:cxn modelId="{A7433843-EF9D-41E4-BC34-D005D12A4C41}" type="presParOf" srcId="{169C796E-54FD-418A-9A97-C97FBD25D57A}" destId="{D966E8D7-7FB1-4C30-BADA-12D6B33F20F6}" srcOrd="5" destOrd="0" presId="urn:microsoft.com/office/officeart/2005/8/layout/vProcess5"/>
    <dgm:cxn modelId="{56AFE10D-8EA7-487E-A9A1-545694D68442}" type="presParOf" srcId="{169C796E-54FD-418A-9A97-C97FBD25D57A}" destId="{0E848337-1DBF-44CE-96B9-6CA69345A55B}" srcOrd="6" destOrd="0" presId="urn:microsoft.com/office/officeart/2005/8/layout/vProcess5"/>
    <dgm:cxn modelId="{2F1C14C2-9AAE-4679-B3BB-701A6CBF756E}" type="presParOf" srcId="{169C796E-54FD-418A-9A97-C97FBD25D57A}" destId="{C3259397-16ED-4746-AE2E-74A064A1AA2B}" srcOrd="7" destOrd="0" presId="urn:microsoft.com/office/officeart/2005/8/layout/vProcess5"/>
    <dgm:cxn modelId="{C0E2CB54-B97F-4392-B4E5-1F5DDECD98FB}" type="presParOf" srcId="{169C796E-54FD-418A-9A97-C97FBD25D57A}" destId="{2C2FCB19-5961-467D-B14F-56A08124EB9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F77D-23FE-4D52-9995-8AF9C4AF2C45}">
      <dsp:nvSpPr>
        <dsp:cNvPr id="0" name=""/>
        <dsp:cNvSpPr/>
      </dsp:nvSpPr>
      <dsp:spPr>
        <a:xfrm>
          <a:off x="0" y="0"/>
          <a:ext cx="8549640" cy="1059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The map shows that the </a:t>
          </a:r>
          <a:r>
            <a:rPr lang="en-CA" sz="2400" kern="1200" dirty="0" err="1"/>
            <a:t>Seljurk</a:t>
          </a:r>
          <a:r>
            <a:rPr lang="en-CA" sz="2400" kern="1200" dirty="0"/>
            <a:t> Turks had expanded their territory into Jerusalem and the area that the Christians considered to be the Holy Land.</a:t>
          </a:r>
          <a:endParaRPr lang="en-US" sz="2400" kern="1200" dirty="0"/>
        </a:p>
      </dsp:txBody>
      <dsp:txXfrm>
        <a:off x="31022" y="31022"/>
        <a:ext cx="7406702" cy="997136"/>
      </dsp:txXfrm>
    </dsp:sp>
    <dsp:sp modelId="{8F4A1AAD-19FB-4773-8B2C-2493D8B231F9}">
      <dsp:nvSpPr>
        <dsp:cNvPr id="0" name=""/>
        <dsp:cNvSpPr/>
      </dsp:nvSpPr>
      <dsp:spPr>
        <a:xfrm>
          <a:off x="754379" y="1235710"/>
          <a:ext cx="8549640" cy="1059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This area had previously belonged to the Christians.</a:t>
          </a:r>
          <a:endParaRPr lang="en-US" sz="2800" kern="1200" dirty="0"/>
        </a:p>
      </dsp:txBody>
      <dsp:txXfrm>
        <a:off x="785401" y="1266732"/>
        <a:ext cx="7044749" cy="997136"/>
      </dsp:txXfrm>
    </dsp:sp>
    <dsp:sp modelId="{4D23956F-7B0A-400C-8882-AC7847835557}">
      <dsp:nvSpPr>
        <dsp:cNvPr id="0" name=""/>
        <dsp:cNvSpPr/>
      </dsp:nvSpPr>
      <dsp:spPr>
        <a:xfrm>
          <a:off x="1508759" y="2471420"/>
          <a:ext cx="8549640" cy="105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Christians would have seen the Muslim expansion as a threat.</a:t>
          </a:r>
          <a:endParaRPr lang="en-US" sz="2800" kern="1200" dirty="0"/>
        </a:p>
      </dsp:txBody>
      <dsp:txXfrm>
        <a:off x="1539781" y="2502442"/>
        <a:ext cx="7044749" cy="997136"/>
      </dsp:txXfrm>
    </dsp:sp>
    <dsp:sp modelId="{BD78BDC9-D9E0-41AF-AF79-C9F55254CF05}">
      <dsp:nvSpPr>
        <dsp:cNvPr id="0" name=""/>
        <dsp:cNvSpPr/>
      </dsp:nvSpPr>
      <dsp:spPr>
        <a:xfrm>
          <a:off x="7861173" y="803211"/>
          <a:ext cx="688467" cy="688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016078" y="803211"/>
        <a:ext cx="378657" cy="518071"/>
      </dsp:txXfrm>
    </dsp:sp>
    <dsp:sp modelId="{D966E8D7-7FB1-4C30-BADA-12D6B33F20F6}">
      <dsp:nvSpPr>
        <dsp:cNvPr id="0" name=""/>
        <dsp:cNvSpPr/>
      </dsp:nvSpPr>
      <dsp:spPr>
        <a:xfrm>
          <a:off x="8615553" y="2031860"/>
          <a:ext cx="688467" cy="688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770458" y="2031860"/>
        <a:ext cx="378657" cy="51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5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6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4" r:id="rId5"/>
    <p:sldLayoutId id="2147483690" r:id="rId6"/>
    <p:sldLayoutId id="2147483691" r:id="rId7"/>
    <p:sldLayoutId id="2147483681" r:id="rId8"/>
    <p:sldLayoutId id="2147483682" r:id="rId9"/>
    <p:sldLayoutId id="2147483683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0zudTQelzI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D17D34B1-5C47-4AAD-8AE7-CB4A48769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D82AA-FF92-47E0-B861-A021CA529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1"/>
                </a:solidFill>
              </a:rPr>
              <a:t>The Middle Ages</a:t>
            </a:r>
            <a:br>
              <a:rPr lang="en-CA" sz="6000" dirty="0">
                <a:solidFill>
                  <a:schemeClr val="tx1"/>
                </a:solidFill>
              </a:rPr>
            </a:br>
            <a:r>
              <a:rPr lang="en-CA" sz="6000" dirty="0">
                <a:solidFill>
                  <a:schemeClr val="tx1"/>
                </a:solidFill>
              </a:rPr>
              <a:t>1000-1250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F2503-4B98-478A-8224-9A9A940CE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8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E8DB-A1B6-40A1-B39F-6F420957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CA"/>
              <a:t>Questions – page 46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2195-0645-4F97-A7B4-4FD7257B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Read page 46.</a:t>
            </a:r>
          </a:p>
          <a:p>
            <a:r>
              <a:rPr lang="en-CA" sz="2800" dirty="0"/>
              <a:t>Discuss the two questions with a partner.</a:t>
            </a:r>
          </a:p>
          <a:p>
            <a:pPr lvl="1"/>
            <a:r>
              <a:rPr lang="en-CA" sz="2600" dirty="0"/>
              <a:t>What do these two works of art suggest about life in each society?</a:t>
            </a:r>
          </a:p>
          <a:p>
            <a:pPr lvl="1"/>
            <a:r>
              <a:rPr lang="en-CA" sz="2600" dirty="0"/>
              <a:t>How might Christians in the Byzantine Empire have viewed the </a:t>
            </a:r>
            <a:r>
              <a:rPr lang="en-CA" sz="2600" dirty="0" err="1"/>
              <a:t>Seljurk</a:t>
            </a:r>
            <a:r>
              <a:rPr lang="en-CA" sz="2600" dirty="0"/>
              <a:t> Turks and their expanding empire? (compare this map to the map on page 36)</a:t>
            </a:r>
          </a:p>
        </p:txBody>
      </p:sp>
    </p:spTree>
    <p:extLst>
      <p:ext uri="{BB962C8B-B14F-4D97-AF65-F5344CB8AC3E}">
        <p14:creationId xmlns:p14="http://schemas.microsoft.com/office/powerpoint/2010/main" val="265039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hoto, covered, many, various&#10;&#10;Description automatically generated">
            <a:extLst>
              <a:ext uri="{FF2B5EF4-FFF2-40B4-BE49-F238E27FC236}">
                <a16:creationId xmlns:a16="http://schemas.microsoft.com/office/drawing/2014/main" id="{9D056E7D-4D42-4864-8CA8-5C6B6FD98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-1" b="3488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51" name="Rectangle 4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51DDA-3AEE-4281-8607-50289ECD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BAF3-0BD7-4FC2-A86B-EDB689FC5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400" dirty="0"/>
              <a:t>Top image is from the Muslim world.</a:t>
            </a:r>
          </a:p>
          <a:p>
            <a:pPr lvl="1"/>
            <a:r>
              <a:rPr lang="en-US" sz="2400" dirty="0"/>
              <a:t>It is of people listening to a teacher.</a:t>
            </a:r>
          </a:p>
          <a:p>
            <a:pPr lvl="1"/>
            <a:r>
              <a:rPr lang="en-US" sz="2400" dirty="0"/>
              <a:t>It suggests that the Muslim world was focused on learning and innovation at this time.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423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Content Placeholder 7" descr="A picture containing photo, old, man, holding&#10;&#10;Description automatically generated">
            <a:extLst>
              <a:ext uri="{FF2B5EF4-FFF2-40B4-BE49-F238E27FC236}">
                <a16:creationId xmlns:a16="http://schemas.microsoft.com/office/drawing/2014/main" id="{4B804880-A4C0-4B21-974F-140A9276EB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9336" b="-2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3BD688-4B51-4806-890E-1F37A1F3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 spc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B9E469-18FA-40CB-802B-F55EE222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Bottom image is from the European world.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shows an overlord threatening violence as the serfs work.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suggests that life in the feudal system in Europe was difficult for most people.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5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482-8103-43CA-BD67-CCAFF5E1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0007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The Expanding Empire</a:t>
            </a:r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D360FE-B64D-4754-86E4-E28582CFB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23302"/>
              </p:ext>
            </p:extLst>
          </p:nvPr>
        </p:nvGraphicFramePr>
        <p:xfrm>
          <a:off x="1066800" y="990600"/>
          <a:ext cx="10058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3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60CA-4932-44D9-8DAE-CA4E8A16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Written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8930-DCAD-46E0-9CEF-C7BE1B4D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/>
              <a:t>Read pages 47 to 49</a:t>
            </a:r>
          </a:p>
          <a:p>
            <a:r>
              <a:rPr lang="en-CA" sz="2800" dirty="0"/>
              <a:t>Answer the four questions in the textbook:</a:t>
            </a:r>
          </a:p>
          <a:p>
            <a:pPr lvl="1"/>
            <a:r>
              <a:rPr lang="en-CA" sz="2400" dirty="0"/>
              <a:t>What do these quotations tell you about the perspectives of Pope Urban II and Salah al-Din, and how they saw Jerusalem? What similarities do you notice between the two quotations?</a:t>
            </a:r>
          </a:p>
          <a:p>
            <a:pPr lvl="1"/>
            <a:r>
              <a:rPr lang="en-CA" sz="2400" dirty="0"/>
              <a:t>What does the illustration reveal about the artist’s perspective on the crusaders and their mission?</a:t>
            </a:r>
          </a:p>
          <a:p>
            <a:pPr lvl="1"/>
            <a:r>
              <a:rPr lang="en-CA" sz="2400" dirty="0"/>
              <a:t>How does the author view the crusaders? How does he view Muslim leaders?</a:t>
            </a:r>
          </a:p>
          <a:p>
            <a:pPr lvl="1"/>
            <a:r>
              <a:rPr lang="en-CA" sz="2400" dirty="0"/>
              <a:t>How do you think Muslim viewed Salah al-Din’s victory over the crusaders? How do you think Christians viewed it? Why? </a:t>
            </a:r>
          </a:p>
        </p:txBody>
      </p:sp>
    </p:spTree>
    <p:extLst>
      <p:ext uri="{BB962C8B-B14F-4D97-AF65-F5344CB8AC3E}">
        <p14:creationId xmlns:p14="http://schemas.microsoft.com/office/powerpoint/2010/main" val="353174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8DEF-7C74-47AB-BC4F-8FA9524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51F-532B-4CC2-9017-EAAB771C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Review with Crusades PPT</a:t>
            </a:r>
          </a:p>
          <a:p>
            <a:r>
              <a:rPr lang="en-CA" dirty="0"/>
              <a:t>Do lesson on Golden Age of Islam</a:t>
            </a:r>
          </a:p>
        </p:txBody>
      </p:sp>
    </p:spTree>
    <p:extLst>
      <p:ext uri="{BB962C8B-B14F-4D97-AF65-F5344CB8AC3E}">
        <p14:creationId xmlns:p14="http://schemas.microsoft.com/office/powerpoint/2010/main" val="184592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CEBA-D323-422D-9B0A-4C950421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3A98C-1189-43C9-BFF3-5771F36D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How does the government maintain its power over society and its territory?</a:t>
            </a:r>
          </a:p>
          <a:p>
            <a:pPr lvl="1"/>
            <a:r>
              <a:rPr lang="en-CA" sz="3200" dirty="0"/>
              <a:t>What are some symbols of government power?</a:t>
            </a:r>
          </a:p>
          <a:p>
            <a:pPr lvl="1"/>
            <a:r>
              <a:rPr lang="en-CA" sz="3200" dirty="0"/>
              <a:t>How does a government gain or lose power?</a:t>
            </a:r>
          </a:p>
        </p:txBody>
      </p:sp>
    </p:spTree>
    <p:extLst>
      <p:ext uri="{BB962C8B-B14F-4D97-AF65-F5344CB8AC3E}">
        <p14:creationId xmlns:p14="http://schemas.microsoft.com/office/powerpoint/2010/main" val="9398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0E74-975C-4CB1-B8F2-8B1844C8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3EEE-5852-4749-8627-3AB714AC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How does the government maintain its power over society and its territory?</a:t>
            </a:r>
          </a:p>
          <a:p>
            <a:pPr lvl="1"/>
            <a:r>
              <a:rPr lang="en-CA" sz="3400" dirty="0">
                <a:solidFill>
                  <a:schemeClr val="accent3"/>
                </a:solidFill>
              </a:rPr>
              <a:t>Passing laws</a:t>
            </a:r>
          </a:p>
          <a:p>
            <a:pPr lvl="1"/>
            <a:r>
              <a:rPr lang="en-CA" sz="3400" dirty="0">
                <a:solidFill>
                  <a:schemeClr val="accent3"/>
                </a:solidFill>
              </a:rPr>
              <a:t>Having an army</a:t>
            </a:r>
          </a:p>
          <a:p>
            <a:pPr lvl="1"/>
            <a:r>
              <a:rPr lang="en-CA" sz="3400" dirty="0">
                <a:solidFill>
                  <a:schemeClr val="accent3"/>
                </a:solidFill>
              </a:rPr>
              <a:t>Having a police force</a:t>
            </a:r>
          </a:p>
          <a:p>
            <a:pPr lvl="1"/>
            <a:r>
              <a:rPr lang="en-CA" sz="3400" dirty="0">
                <a:solidFill>
                  <a:schemeClr val="accent3"/>
                </a:solidFill>
              </a:rPr>
              <a:t>Advertising on TV and online</a:t>
            </a:r>
          </a:p>
        </p:txBody>
      </p:sp>
    </p:spTree>
    <p:extLst>
      <p:ext uri="{BB962C8B-B14F-4D97-AF65-F5344CB8AC3E}">
        <p14:creationId xmlns:p14="http://schemas.microsoft.com/office/powerpoint/2010/main" val="192811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85092EC-A0A1-457B-A77A-118A7E04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17D8B1-7092-4E5C-AFB2-2A1715976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F1EC59-4467-445D-94FC-4C3782A2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A799A-7035-489A-BF38-22864C9B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spc="0">
                <a:solidFill>
                  <a:srgbClr val="FFFFFF"/>
                </a:solidFill>
              </a:rPr>
              <a:t>Group Discussion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0D53BE-01F0-4E5F-95AA-221923B43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D44167-0E7E-44F2-B91B-73D0F9655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2F13EC-BE69-4C73-AD13-129C53A1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1ADEB87F-4518-4E36-BAE6-8C3467487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0" y="1168430"/>
            <a:ext cx="3044697" cy="223024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31FA10A-2E44-4D64-AD47-3EEC26AEE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5" y="650015"/>
            <a:ext cx="2765758" cy="2142694"/>
          </a:xfrm>
          <a:prstGeom prst="rect">
            <a:avLst/>
          </a:prstGeom>
          <a:solidFill>
            <a:srgbClr val="466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anadian flag">
            <a:extLst>
              <a:ext uri="{FF2B5EF4-FFF2-40B4-BE49-F238E27FC236}">
                <a16:creationId xmlns:a16="http://schemas.microsoft.com/office/drawing/2014/main" id="{C25F71CB-3A93-4784-80E3-36FB807D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902" y="1107242"/>
            <a:ext cx="2404933" cy="12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C483EFFB-E3B2-4AF9-A542-1A4030FA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EF61CD-0D9D-4F4C-A55C-2C846B74FC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0" y="4681248"/>
            <a:ext cx="3044697" cy="95907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E63397E-9222-4BCE-A1CE-733CC8D7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astle with a clock tower&#10;&#10;Description automatically generated">
            <a:extLst>
              <a:ext uri="{FF2B5EF4-FFF2-40B4-BE49-F238E27FC236}">
                <a16:creationId xmlns:a16="http://schemas.microsoft.com/office/drawing/2014/main" id="{C89C4B2B-8A0F-462B-9420-191CD4711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97" y="3658699"/>
            <a:ext cx="2434338" cy="18318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7F1E-E731-49CD-96B4-FFE21F8E5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995" y="2103119"/>
            <a:ext cx="3732245" cy="41099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What are some symbols of government power?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Flag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Logos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Military and police uniforms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Governmental building</a:t>
            </a:r>
          </a:p>
        </p:txBody>
      </p:sp>
    </p:spTree>
    <p:extLst>
      <p:ext uri="{BB962C8B-B14F-4D97-AF65-F5344CB8AC3E}">
        <p14:creationId xmlns:p14="http://schemas.microsoft.com/office/powerpoint/2010/main" val="2791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3EC865-9998-4034-A221-C3D03262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CA" sz="4400">
                <a:solidFill>
                  <a:schemeClr val="tx1"/>
                </a:solidFill>
              </a:rPr>
              <a:t>Group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880BA-6A4C-469B-A546-6032168B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CA" sz="3200" dirty="0"/>
              <a:t>How does a government gain or lose power?</a:t>
            </a:r>
          </a:p>
          <a:p>
            <a:pPr lvl="1"/>
            <a:r>
              <a:rPr lang="en-CA" sz="3200" dirty="0"/>
              <a:t>Elections</a:t>
            </a:r>
          </a:p>
          <a:p>
            <a:pPr lvl="1"/>
            <a:r>
              <a:rPr lang="en-CA" sz="3200" dirty="0"/>
              <a:t>Rebellions</a:t>
            </a:r>
          </a:p>
          <a:p>
            <a:pPr lvl="1"/>
            <a:r>
              <a:rPr lang="en-CA" sz="3200" dirty="0"/>
              <a:t>Coups</a:t>
            </a:r>
          </a:p>
          <a:p>
            <a:pPr lvl="1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26716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9957-3E96-40AF-8B88-D989BEF9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CA" dirty="0"/>
              <a:t>Picture – pages 44 and 45</a:t>
            </a:r>
          </a:p>
        </p:txBody>
      </p:sp>
      <p:pic>
        <p:nvPicPr>
          <p:cNvPr id="7" name="Graphic 6" descr="Closed Caption">
            <a:extLst>
              <a:ext uri="{FF2B5EF4-FFF2-40B4-BE49-F238E27FC236}">
                <a16:creationId xmlns:a16="http://schemas.microsoft.com/office/drawing/2014/main" id="{FAC5BC30-FC2D-4B5F-A0EF-0871B6E0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352" y="2467985"/>
            <a:ext cx="3019646" cy="30196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DF05-767E-4EB2-B48B-9255A4A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en-CA" sz="2800" dirty="0"/>
              <a:t>What do you think the picture shows?</a:t>
            </a:r>
          </a:p>
          <a:p>
            <a:r>
              <a:rPr lang="en-CA" sz="2800" dirty="0"/>
              <a:t>What evidence do you have to support your idea?</a:t>
            </a:r>
          </a:p>
          <a:p>
            <a:endParaRPr lang="en-CA" sz="2800" dirty="0"/>
          </a:p>
          <a:p>
            <a:r>
              <a:rPr lang="en-CA" sz="2800" dirty="0"/>
              <a:t>What does this picture tell you about how power was exerted in the Middle Ages?</a:t>
            </a:r>
          </a:p>
        </p:txBody>
      </p:sp>
    </p:spTree>
    <p:extLst>
      <p:ext uri="{BB962C8B-B14F-4D97-AF65-F5344CB8AC3E}">
        <p14:creationId xmlns:p14="http://schemas.microsoft.com/office/powerpoint/2010/main" val="269106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2C46-2579-4701-96FC-734F1AF0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3CBB-5807-4A56-9BEB-61C22C78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The image is of an army attacking a castle. </a:t>
            </a:r>
          </a:p>
          <a:p>
            <a:r>
              <a:rPr lang="en-CA" sz="2800" dirty="0"/>
              <a:t>You can tell from the horses, weapons, and the people defending the wall on the right. </a:t>
            </a:r>
          </a:p>
          <a:p>
            <a:r>
              <a:rPr lang="en-CA" sz="2800" dirty="0"/>
              <a:t>The crosses on the horse’s </a:t>
            </a:r>
            <a:r>
              <a:rPr lang="en-CA" sz="2800" dirty="0">
                <a:solidFill>
                  <a:schemeClr val="accent3"/>
                </a:solidFill>
              </a:rPr>
              <a:t>caparison</a:t>
            </a:r>
            <a:r>
              <a:rPr lang="en-CA" sz="2800" dirty="0"/>
              <a:t> (cape) tell us that this is a Christian army and the reason for the battle is religious.</a:t>
            </a:r>
          </a:p>
          <a:p>
            <a:r>
              <a:rPr lang="en-CA" sz="2800" dirty="0"/>
              <a:t>The picture tells us that power was exerted by using </a:t>
            </a:r>
            <a:r>
              <a:rPr lang="en-CA" sz="2800" dirty="0">
                <a:solidFill>
                  <a:schemeClr val="accent3"/>
                </a:solidFill>
              </a:rPr>
              <a:t>military force</a:t>
            </a:r>
            <a:r>
              <a:rPr lang="en-CA" sz="2800" dirty="0"/>
              <a:t> in the Middle Ages.</a:t>
            </a:r>
          </a:p>
        </p:txBody>
      </p:sp>
    </p:spTree>
    <p:extLst>
      <p:ext uri="{BB962C8B-B14F-4D97-AF65-F5344CB8AC3E}">
        <p14:creationId xmlns:p14="http://schemas.microsoft.com/office/powerpoint/2010/main" val="300596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3B3B-B44E-447E-B3D5-AE63A1FB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CA" dirty="0"/>
              <a:t>Crusades</a:t>
            </a:r>
          </a:p>
        </p:txBody>
      </p:sp>
      <p:pic>
        <p:nvPicPr>
          <p:cNvPr id="7" name="Graphic 6" descr="Castle scene">
            <a:extLst>
              <a:ext uri="{FF2B5EF4-FFF2-40B4-BE49-F238E27FC236}">
                <a16:creationId xmlns:a16="http://schemas.microsoft.com/office/drawing/2014/main" id="{87641A2E-D34C-41AE-BE83-AF9A6E1DD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352" y="2467985"/>
            <a:ext cx="3019646" cy="30196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D3CC-1BBB-4ECC-9FF7-9F044F8E2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en-CA" sz="3200" dirty="0"/>
              <a:t>These battles were called </a:t>
            </a:r>
            <a:r>
              <a:rPr lang="en-CA" sz="3200" dirty="0">
                <a:solidFill>
                  <a:schemeClr val="accent3"/>
                </a:solidFill>
              </a:rPr>
              <a:t>Crusades</a:t>
            </a:r>
            <a:r>
              <a:rPr lang="en-CA" sz="3200" dirty="0"/>
              <a:t>.</a:t>
            </a:r>
          </a:p>
          <a:p>
            <a:r>
              <a:rPr lang="en-CA" sz="3200" dirty="0"/>
              <a:t>The Crusades were a series of battles or military expeditions made by European Christians to capture the Holy Land from Muslims.</a:t>
            </a:r>
          </a:p>
        </p:txBody>
      </p:sp>
    </p:spTree>
    <p:extLst>
      <p:ext uri="{BB962C8B-B14F-4D97-AF65-F5344CB8AC3E}">
        <p14:creationId xmlns:p14="http://schemas.microsoft.com/office/powerpoint/2010/main" val="104321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87AA-1778-45B5-AB07-A367AF5B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Crusades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48442-FEDA-4B02-95C5-412C5856E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Watch the video and answer the questions on the worksheet.</a:t>
            </a:r>
          </a:p>
          <a:p>
            <a:r>
              <a:rPr lang="en-CA" dirty="0">
                <a:hlinkClick r:id="rId2"/>
              </a:rPr>
              <a:t>https://www.youtube.com/watch?v=X0zudTQelzI</a:t>
            </a:r>
            <a:r>
              <a:rPr lang="en-CA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832F44-D720-4FDD-9F53-7FCDF087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886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13C22"/>
      </a:dk2>
      <a:lt2>
        <a:srgbClr val="E8E2E4"/>
      </a:lt2>
      <a:accent1>
        <a:srgbClr val="32B58A"/>
      </a:accent1>
      <a:accent2>
        <a:srgbClr val="26B84C"/>
      </a:accent2>
      <a:accent3>
        <a:srgbClr val="47B732"/>
      </a:accent3>
      <a:accent4>
        <a:srgbClr val="76B225"/>
      </a:accent4>
      <a:accent5>
        <a:srgbClr val="A6A72E"/>
      </a:accent5>
      <a:accent6>
        <a:srgbClr val="C38429"/>
      </a:accent6>
      <a:hlink>
        <a:srgbClr val="79892D"/>
      </a:hlink>
      <a:folHlink>
        <a:srgbClr val="82828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552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Tw Cen MT</vt:lpstr>
      <vt:lpstr>SavonVTI</vt:lpstr>
      <vt:lpstr>The Middle Ages 1000-1250</vt:lpstr>
      <vt:lpstr>Group Discussion</vt:lpstr>
      <vt:lpstr>Group Discussion</vt:lpstr>
      <vt:lpstr>Group Discussion</vt:lpstr>
      <vt:lpstr>Group Discussion</vt:lpstr>
      <vt:lpstr>Picture – pages 44 and 45</vt:lpstr>
      <vt:lpstr>Picture</vt:lpstr>
      <vt:lpstr>Crusades</vt:lpstr>
      <vt:lpstr>Crusades Video</vt:lpstr>
      <vt:lpstr>Questions – page 46</vt:lpstr>
      <vt:lpstr>PowerPoint Presentation</vt:lpstr>
      <vt:lpstr>PowerPoint Presentation</vt:lpstr>
      <vt:lpstr>The Expanding Empire</vt:lpstr>
      <vt:lpstr>Written Responses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 1000-1250</dc:title>
  <dc:creator>Charlie Prasad</dc:creator>
  <cp:lastModifiedBy>Charlie Prasad</cp:lastModifiedBy>
  <cp:revision>4</cp:revision>
  <dcterms:created xsi:type="dcterms:W3CDTF">2019-12-11T22:11:39Z</dcterms:created>
  <dcterms:modified xsi:type="dcterms:W3CDTF">2019-12-13T23:35:07Z</dcterms:modified>
</cp:coreProperties>
</file>